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7"/>
  </p:notesMasterIdLst>
  <p:sldIdLst>
    <p:sldId id="256" r:id="rId2"/>
    <p:sldId id="284" r:id="rId3"/>
    <p:sldId id="283" r:id="rId4"/>
    <p:sldId id="259" r:id="rId5"/>
    <p:sldId id="269" r:id="rId6"/>
    <p:sldId id="260" r:id="rId7"/>
    <p:sldId id="265" r:id="rId8"/>
    <p:sldId id="266" r:id="rId9"/>
    <p:sldId id="267" r:id="rId10"/>
    <p:sldId id="268" r:id="rId11"/>
    <p:sldId id="270" r:id="rId12"/>
    <p:sldId id="263" r:id="rId13"/>
    <p:sldId id="258" r:id="rId14"/>
    <p:sldId id="261" r:id="rId15"/>
    <p:sldId id="274" r:id="rId16"/>
    <p:sldId id="273" r:id="rId17"/>
    <p:sldId id="272" r:id="rId18"/>
    <p:sldId id="275" r:id="rId19"/>
    <p:sldId id="277" r:id="rId20"/>
    <p:sldId id="262" r:id="rId21"/>
    <p:sldId id="281" r:id="rId22"/>
    <p:sldId id="282" r:id="rId23"/>
    <p:sldId id="278" r:id="rId24"/>
    <p:sldId id="257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29979-E517-4F54-803D-10286BA4A8A7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5928F-120B-44BE-9B1F-C2899DB6D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68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229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A6AD84-2343-44CE-AB37-F942B71846A9}" type="slidenum">
              <a:rPr lang="el-GR" altLang="el-GR"/>
              <a:pPr/>
              <a:t>2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99330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https://blogs.sch.gr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BC0A7-3606-46C7-AB92-88E8D58EB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6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https://blogs.sch.gr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BC0A7-3606-46C7-AB92-88E8D58EB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84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https://blogs.sch.gr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BC0A7-3606-46C7-AB92-88E8D58EB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43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 userDrawn="1"/>
        </p:nvSpPr>
        <p:spPr bwMode="blackWhite">
          <a:xfrm>
            <a:off x="137160" y="137160"/>
            <a:ext cx="11917680" cy="6583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sz="18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475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https://blogs.sch.gr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BC0A7-3606-46C7-AB92-88E8D58EB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5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https://blogs.sch.gr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BC0A7-3606-46C7-AB92-88E8D58EB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10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https://blogs.sch.gr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BC0A7-3606-46C7-AB92-88E8D58EB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0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https://blogs.sch.gr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BC0A7-3606-46C7-AB92-88E8D58EB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2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https://blogs.sch.gr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BC0A7-3606-46C7-AB92-88E8D58EB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https://blogs.sch.gr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BC0A7-3606-46C7-AB92-88E8D58EB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2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https://blogs.sch.gr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BC0A7-3606-46C7-AB92-88E8D58EB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42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https://blogs.sch.gr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BC0A7-3606-46C7-AB92-88E8D58EB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https://blogs.sch.gr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BC0A7-3606-46C7-AB92-88E8D58EB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blogs.sch.gr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helpdesk.sch.gr/?category_id=90822" TargetMode="External"/><Relationship Id="rId2" Type="http://schemas.openxmlformats.org/officeDocument/2006/relationships/hyperlink" Target="https://blogs.sch.gr/blogs_manual/#6_1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s.sch.gr/groups/blogstroubleshoot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sch.gr/asset/detail/X1jbfQKGXVPaBEWYKKlRq8nf/e1MgLTTUfiIHYZ8LRG5U4hiS" TargetMode="External"/><Relationship Id="rId2" Type="http://schemas.openxmlformats.org/officeDocument/2006/relationships/hyperlink" Target="https://blogs.sch.gr/blogs_manual/#6_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sch.gr/asset/detail/EbXXZFNhWDNXuJvcO771O2ze/Q2ZTNdHbly8EbbObQINuFC0M" TargetMode="External"/><Relationship Id="rId2" Type="http://schemas.openxmlformats.org/officeDocument/2006/relationships/hyperlink" Target="https://blogs.sch.gr/blogs_manual/#12_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sch.gr/asset/detail/l2SQEHITLmSYnkc9TZ0Ido0v?channel_list=311&amp;index=5" TargetMode="External"/><Relationship Id="rId2" Type="http://schemas.openxmlformats.org/officeDocument/2006/relationships/hyperlink" Target="https://blogs.sch.gr/blogs_manual/#13_0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sch.gr/asset/detail/p1djOIrdZKdPEbro4iOMduJf?channel_list=311&amp;index=1" TargetMode="External"/><Relationship Id="rId2" Type="http://schemas.openxmlformats.org/officeDocument/2006/relationships/hyperlink" Target="https://blogs.sch.gr/blogs_manua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blogs.sch.gr/groups/blogstroubleshoot/" TargetMode="External"/><Relationship Id="rId4" Type="http://schemas.openxmlformats.org/officeDocument/2006/relationships/hyperlink" Target="https://helpdesk.sch.gr/?category_id=90822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blogs/" TargetMode="External"/><Relationship Id="rId2" Type="http://schemas.openxmlformats.org/officeDocument/2006/relationships/hyperlink" Target="https://blogs.sch.gr/blog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blogs.sch.gr/groups/" TargetMode="External"/><Relationship Id="rId4" Type="http://schemas.openxmlformats.org/officeDocument/2006/relationships/hyperlink" Target="https://blogs.sch.gr/members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35724" y="5196514"/>
            <a:ext cx="10803798" cy="115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ts val="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el-G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Στεργάτου</a:t>
            </a:r>
            <a:r>
              <a:rPr lang="el-G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Ελένη</a:t>
            </a:r>
            <a:endParaRPr lang="el-GR" sz="16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Μέλος της ομάδας ανάπτυξης της υπηρεσίας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blogs.sch.gr 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του Πανελλήνιου Σχολικού Δικτύου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Διεύθυνση Πανελλήνιου Σχολικού Δικτύου και Δικτυακών Τεχνολογιών ΙΤΥΕ</a:t>
            </a:r>
            <a:endParaRPr lang="el-GR" sz="16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 descr="T:\2_COMMON\8_Λογότυπα\λογότυπο ελληνικό πλήρες.jpg"/>
          <p:cNvPicPr>
            <a:picLocks noChangeAspect="1" noChangeArrowheads="1"/>
          </p:cNvPicPr>
          <p:nvPr/>
        </p:nvPicPr>
        <p:blipFill rotWithShape="1">
          <a:blip r:embed="rId2" cstate="print"/>
          <a:srcRect l="4249" t="3505"/>
          <a:stretch/>
        </p:blipFill>
        <p:spPr bwMode="auto">
          <a:xfrm>
            <a:off x="9326258" y="5196514"/>
            <a:ext cx="1166171" cy="1183040"/>
          </a:xfrm>
          <a:prstGeom prst="rect">
            <a:avLst/>
          </a:prstGeom>
          <a:noFill/>
        </p:spPr>
      </p:pic>
      <p:pic>
        <p:nvPicPr>
          <p:cNvPr id="6" name="Picture 2" descr="Πανελλήνιο Σχολικό Δίκτυ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929" y="44624"/>
            <a:ext cx="1905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72929" y="82804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ctr"/>
            <a:r>
              <a:rPr lang="el-GR" sz="1400" i="1" dirty="0">
                <a:solidFill>
                  <a:srgbClr val="0074BC"/>
                </a:solidFill>
                <a:latin typeface="Roboto"/>
              </a:rPr>
              <a:t>Πανελλήνιο Σχολικό Δίκτυο</a:t>
            </a:r>
            <a:endParaRPr lang="el-GR" sz="1400" dirty="0">
              <a:solidFill>
                <a:srgbClr val="444444"/>
              </a:solidFill>
              <a:latin typeface="Roboto"/>
            </a:endParaRPr>
          </a:p>
          <a:p>
            <a:pPr algn="r" fontAlgn="ctr"/>
            <a:r>
              <a:rPr lang="el-GR" sz="1400" dirty="0">
                <a:solidFill>
                  <a:srgbClr val="444444"/>
                </a:solidFill>
                <a:latin typeface="Open Sans"/>
              </a:rPr>
              <a:t>Το δίκτυο στην υπηρεσία της Εκπαίδευσης</a:t>
            </a:r>
            <a:endParaRPr lang="el-GR" sz="1400" b="0" i="0" dirty="0">
              <a:solidFill>
                <a:srgbClr val="444444"/>
              </a:solidFill>
              <a:effectLst/>
              <a:latin typeface="Open San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72929" y="2484729"/>
            <a:ext cx="481457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hlinkClick r:id="rId4"/>
              </a:rPr>
              <a:t>https://blogs.sch.gr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Μικρά μυστικά στη διαχείριση </a:t>
            </a:r>
            <a:r>
              <a:rPr lang="el-GR" dirty="0" err="1" smtClean="0"/>
              <a:t>ιστολογίου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11" y="1451810"/>
            <a:ext cx="5382705" cy="34791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2382" y="6467989"/>
            <a:ext cx="5413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l-GR" sz="1400" dirty="0"/>
              <a:t>Διημερίδα:</a:t>
            </a:r>
            <a:r>
              <a:rPr lang="en-US" sz="1400" dirty="0"/>
              <a:t> “</a:t>
            </a:r>
            <a:r>
              <a:rPr lang="el-GR" sz="1400" dirty="0"/>
              <a:t>Η πρόκληση της ανοιχτής εκπαίδευσης</a:t>
            </a:r>
            <a:r>
              <a:rPr lang="en-US" sz="1400" dirty="0"/>
              <a:t>”, </a:t>
            </a:r>
            <a:r>
              <a:rPr lang="el-GR" sz="1400" dirty="0"/>
              <a:t>30-31 Μαΐου 2020</a:t>
            </a:r>
          </a:p>
        </p:txBody>
      </p:sp>
      <p:pic>
        <p:nvPicPr>
          <p:cNvPr id="10" name="Picture 9" descr="https://www.minedu.gov.gr/images/banners/mainlogo_16_7_2019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31" y="166466"/>
            <a:ext cx="3461969" cy="92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54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979" y="153886"/>
            <a:ext cx="8891752" cy="620246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https://blogs.sch.gr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1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Ενσωμάτωση αντικειμένων στο </a:t>
            </a:r>
            <a:r>
              <a:rPr lang="en-US" dirty="0" smtClean="0"/>
              <a:t>blogs.sch.gr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Κείμενα βοήθειας για την ενσωμάτωση από διάφορους </a:t>
            </a:r>
            <a:r>
              <a:rPr lang="el-GR" dirty="0" err="1" smtClean="0"/>
              <a:t>ιστοτόπους</a:t>
            </a:r>
            <a:r>
              <a:rPr lang="el-GR" dirty="0" smtClean="0"/>
              <a:t> θα βρείτε στο </a:t>
            </a:r>
            <a:r>
              <a:rPr lang="en-US" b="1" dirty="0" smtClean="0">
                <a:hlinkClick r:id="rId2"/>
              </a:rPr>
              <a:t>https://blogs.sch.gr/blogs_manual/#6_12</a:t>
            </a:r>
            <a:r>
              <a:rPr lang="el-GR" b="1" dirty="0" smtClean="0"/>
              <a:t> </a:t>
            </a:r>
            <a:endParaRPr lang="en-US" b="1" dirty="0" smtClean="0"/>
          </a:p>
          <a:p>
            <a:endParaRPr lang="el-GR" b="1" dirty="0" smtClean="0"/>
          </a:p>
          <a:p>
            <a:r>
              <a:rPr lang="el-GR" dirty="0" smtClean="0"/>
              <a:t>Μπορείτε να προτείνετε την υποστήριξη ενσωμάτωσης και από άλλους </a:t>
            </a:r>
            <a:r>
              <a:rPr lang="el-GR" dirty="0" err="1" smtClean="0"/>
              <a:t>ιστότοπους</a:t>
            </a:r>
            <a:r>
              <a:rPr lang="el-GR" dirty="0" smtClean="0"/>
              <a:t> στο 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://helpdesk.sch.gr/?</a:t>
            </a:r>
            <a:r>
              <a:rPr lang="en-US" dirty="0" smtClean="0">
                <a:hlinkClick r:id="rId3"/>
              </a:rPr>
              <a:t>category_id=90822</a:t>
            </a:r>
            <a:r>
              <a:rPr lang="el-GR" dirty="0" smtClean="0"/>
              <a:t> ή </a:t>
            </a:r>
            <a:endParaRPr lang="en-US" dirty="0" smtClean="0"/>
          </a:p>
          <a:p>
            <a:pPr lvl="1"/>
            <a:r>
              <a:rPr lang="el-GR" dirty="0" smtClean="0"/>
              <a:t>στην ομάδα </a:t>
            </a:r>
            <a:r>
              <a:rPr lang="en-US" dirty="0" smtClean="0">
                <a:hlinkClick r:id="rId4"/>
              </a:rPr>
              <a:t>https://blogs.sch.gr/groups/blogstroubleshoot/</a:t>
            </a:r>
            <a:r>
              <a:rPr lang="en-US" dirty="0" smtClean="0"/>
              <a:t> </a:t>
            </a:r>
            <a:r>
              <a:rPr lang="el-GR" dirty="0" smtClean="0"/>
              <a:t>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https://blogs.sch.gr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5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Blogs.sch.gr: </a:t>
            </a:r>
            <a:r>
              <a:rPr lang="el-GR" dirty="0" smtClean="0"/>
              <a:t>Σελίδες </a:t>
            </a:r>
            <a:r>
              <a:rPr lang="el-GR" dirty="0" err="1" smtClean="0"/>
              <a:t>ιστολογίου</a:t>
            </a:r>
            <a:r>
              <a:rPr lang="el-GR" dirty="0" smtClean="0"/>
              <a:t> </a:t>
            </a:r>
            <a:r>
              <a:rPr lang="en-US" dirty="0" smtClean="0"/>
              <a:t>vs </a:t>
            </a:r>
            <a:r>
              <a:rPr lang="el-GR" dirty="0" smtClean="0"/>
              <a:t>Άρθρα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927101" y="1830279"/>
            <a:ext cx="5157787" cy="508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 smtClean="0"/>
              <a:t>Σελίδες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>
            <a:normAutofit fontScale="92500"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l-GR" dirty="0" smtClean="0"/>
              <a:t>Για </a:t>
            </a:r>
            <a:r>
              <a:rPr lang="el-GR" dirty="0"/>
              <a:t>στατικό περιεχόμενο π.χ. για τα στοιχεία επικοινωνίας σχολείου ή το βιογραφικό </a:t>
            </a:r>
            <a:r>
              <a:rPr lang="el-GR" dirty="0" smtClean="0"/>
              <a:t>σας</a:t>
            </a:r>
            <a:endParaRPr lang="el-GR" dirty="0"/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l-GR" dirty="0"/>
              <a:t>Μπορούν να ταξινομηθούν </a:t>
            </a:r>
            <a:r>
              <a:rPr lang="el-GR" b="1" dirty="0"/>
              <a:t>μόνο</a:t>
            </a:r>
            <a:r>
              <a:rPr lang="el-GR" dirty="0"/>
              <a:t> ιεραρχικά δηλαδή σελίδα </a:t>
            </a:r>
            <a:r>
              <a:rPr lang="el-GR" dirty="0">
                <a:sym typeface="Wingdings" panose="05000000000000000000" pitchFamily="2" charset="2"/>
              </a:rPr>
              <a:t></a:t>
            </a:r>
            <a:r>
              <a:rPr lang="el-GR" dirty="0" err="1"/>
              <a:t>υποσελίδες</a:t>
            </a:r>
            <a:endParaRPr lang="el-GR" dirty="0"/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l-GR" dirty="0"/>
              <a:t>Οι σελίδες του 1ου επιπέδου συνήθως μπαίνουν αυτόματα στο βασικό μενού του </a:t>
            </a:r>
            <a:r>
              <a:rPr lang="el-GR" dirty="0" err="1"/>
              <a:t>ιστολογίου</a:t>
            </a:r>
            <a:r>
              <a:rPr lang="el-GR" dirty="0"/>
              <a:t> μας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0" y="1690688"/>
            <a:ext cx="5183188" cy="560661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Άρθρα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>
            <a:normAutofit lnSpcReduction="10000"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l-GR" dirty="0" smtClean="0"/>
              <a:t>Χρονολογική </a:t>
            </a:r>
            <a:r>
              <a:rPr lang="el-GR" dirty="0"/>
              <a:t>σειρά (από το πιο πρόσφατο στο παλαιότερο)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l-GR" dirty="0" smtClean="0"/>
              <a:t>Ταξινόμηση σε κατηγορίες</a:t>
            </a:r>
            <a:r>
              <a:rPr lang="el-GR" dirty="0"/>
              <a:t>, ετικέτες = εύκολη ταξινόμηση και αναζήτηση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l-GR" b="1" dirty="0" smtClean="0"/>
              <a:t>Χρησιμοποιήστε</a:t>
            </a:r>
            <a:r>
              <a:rPr lang="el-GR" dirty="0" smtClean="0"/>
              <a:t> τα για την ενημέρωση του </a:t>
            </a:r>
            <a:r>
              <a:rPr lang="el-GR" dirty="0" err="1" smtClean="0"/>
              <a:t>ιστολογίου</a:t>
            </a:r>
            <a:r>
              <a:rPr lang="el-GR" dirty="0" smtClean="0"/>
              <a:t> σας, σε συνδυασμό με τις κατηγορίες και τις ετικέτες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l-GR" dirty="0"/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https://blogs.sch.gr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37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Blogs.sch.gr: </a:t>
            </a:r>
            <a:r>
              <a:rPr lang="el-GR" dirty="0" smtClean="0"/>
              <a:t>Σελίδες </a:t>
            </a:r>
            <a:r>
              <a:rPr lang="el-GR" dirty="0" err="1" smtClean="0"/>
              <a:t>ιστολογίου</a:t>
            </a:r>
            <a:r>
              <a:rPr lang="el-GR" dirty="0" smtClean="0"/>
              <a:t> </a:t>
            </a:r>
            <a:r>
              <a:rPr lang="en-US" dirty="0" smtClean="0"/>
              <a:t>vs </a:t>
            </a:r>
            <a:r>
              <a:rPr lang="el-GR" dirty="0" smtClean="0"/>
              <a:t>Άρθρα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l-GR" dirty="0" smtClean="0"/>
              <a:t>Αναλυτικό κείμενο για τις διαφορές τους θα βρείτε στο </a:t>
            </a:r>
            <a:r>
              <a:rPr lang="en-US" dirty="0" smtClean="0">
                <a:hlinkClick r:id="rId2"/>
              </a:rPr>
              <a:t>https://blogs.sch.gr/blogs_manual/#6_0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l-GR" dirty="0" smtClean="0"/>
              <a:t>Δείτε το σχετικό</a:t>
            </a:r>
            <a:r>
              <a:rPr lang="en-US" dirty="0" smtClean="0"/>
              <a:t> </a:t>
            </a:r>
            <a:r>
              <a:rPr lang="el-GR" dirty="0" smtClean="0"/>
              <a:t>σύντομο </a:t>
            </a:r>
            <a:r>
              <a:rPr lang="en-US" dirty="0" smtClean="0"/>
              <a:t>video </a:t>
            </a:r>
            <a:r>
              <a:rPr lang="en-US" dirty="0">
                <a:hlinkClick r:id="rId3"/>
              </a:rPr>
              <a:t>https://video.sch.gr/asset/detail/X1jbfQKGXVPaBEWYKKlRq8nf/e1MgLTTUfiIHYZ8LRG5U4hiS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https://blogs.sch.gr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60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Blogs.sch.gr: </a:t>
            </a:r>
            <a:r>
              <a:rPr lang="el-GR" dirty="0" smtClean="0"/>
              <a:t>Δημιουργία μενού </a:t>
            </a:r>
            <a:r>
              <a:rPr lang="el-GR" dirty="0" err="1" smtClean="0"/>
              <a:t>ιστολογίου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https://blogs.sch.gr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4627179" cy="4351338"/>
          </a:xfrm>
        </p:spPr>
        <p:txBody>
          <a:bodyPr>
            <a:normAutofit/>
          </a:bodyPr>
          <a:lstStyle/>
          <a:p>
            <a:r>
              <a:rPr lang="el-GR" dirty="0" smtClean="0"/>
              <a:t>Το μενού, μαζί με τις </a:t>
            </a:r>
            <a:r>
              <a:rPr lang="el-GR" dirty="0" err="1" smtClean="0"/>
              <a:t>μικροεφαρμογές</a:t>
            </a:r>
            <a:r>
              <a:rPr lang="el-GR" dirty="0" smtClean="0"/>
              <a:t> βοηθά τους επισκέπτες του </a:t>
            </a:r>
            <a:r>
              <a:rPr lang="el-GR" dirty="0" err="1" smtClean="0"/>
              <a:t>ιστολογίου</a:t>
            </a:r>
            <a:r>
              <a:rPr lang="el-GR" dirty="0" smtClean="0"/>
              <a:t> να  </a:t>
            </a:r>
            <a:r>
              <a:rPr lang="el-GR" dirty="0" err="1" smtClean="0"/>
              <a:t>πλοηγηθούν</a:t>
            </a:r>
            <a:r>
              <a:rPr lang="el-GR" dirty="0" smtClean="0"/>
              <a:t> σε αυτό. </a:t>
            </a:r>
            <a:r>
              <a:rPr lang="el-GR" i="1" dirty="0" smtClean="0"/>
              <a:t>Συνήθως είναι στο πάνω μέρος του.</a:t>
            </a:r>
          </a:p>
          <a:p>
            <a:r>
              <a:rPr lang="el-GR" dirty="0" smtClean="0"/>
              <a:t>Εξ ορισμού περιέχει μόνο σελίδες.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26" b="33989"/>
          <a:stretch/>
        </p:blipFill>
        <p:spPr>
          <a:xfrm>
            <a:off x="5338256" y="1411170"/>
            <a:ext cx="6505913" cy="452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7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https://blogs.sch.gr</a:t>
            </a:r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39" y="0"/>
            <a:ext cx="10608212" cy="674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6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72149" y="3244334"/>
            <a:ext cx="4247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Blogs.sch.gr: </a:t>
            </a:r>
            <a:r>
              <a:rPr lang="el-GR" dirty="0" smtClean="0"/>
              <a:t>Δημιουργία μενού </a:t>
            </a:r>
            <a:r>
              <a:rPr lang="el-GR" dirty="0" err="1" smtClean="0"/>
              <a:t>ιστολογίου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15" y="0"/>
            <a:ext cx="90411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2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270" y="176917"/>
            <a:ext cx="8537027" cy="654455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29041" y="6356350"/>
            <a:ext cx="2743200" cy="365125"/>
          </a:xfrm>
        </p:spPr>
        <p:txBody>
          <a:bodyPr/>
          <a:lstStyle/>
          <a:p>
            <a:r>
              <a:rPr lang="en-US" dirty="0" smtClean="0"/>
              <a:t>https://blogs.sch.gr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14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66" y="93113"/>
            <a:ext cx="9194586" cy="6401553"/>
          </a:xfrm>
        </p:spPr>
      </p:pic>
    </p:spTree>
    <p:extLst>
      <p:ext uri="{BB962C8B-B14F-4D97-AF65-F5344CB8AC3E}">
        <p14:creationId xmlns:p14="http://schemas.microsoft.com/office/powerpoint/2010/main" val="268528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Blogs.sch.gr: </a:t>
            </a:r>
            <a:r>
              <a:rPr lang="el-GR" dirty="0" smtClean="0"/>
              <a:t>Δημιουργία μενού </a:t>
            </a:r>
            <a:r>
              <a:rPr lang="el-GR" dirty="0" err="1" smtClean="0"/>
              <a:t>ιστολογίου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l-GR" dirty="0" smtClean="0"/>
              <a:t>Αναλυτικές οδηγίες για τη δημιουργία μενού θα βρείτε στο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https://blogs.sch.gr/blogs_manual/#12_4</a:t>
            </a:r>
            <a:r>
              <a:rPr lang="el-GR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l-GR" dirty="0" smtClean="0"/>
              <a:t>Δείτε το σχετικό</a:t>
            </a:r>
            <a:r>
              <a:rPr lang="en-US" dirty="0" smtClean="0"/>
              <a:t> </a:t>
            </a:r>
            <a:r>
              <a:rPr lang="el-GR" dirty="0" smtClean="0"/>
              <a:t>σύντομο </a:t>
            </a:r>
            <a:r>
              <a:rPr lang="en-US" dirty="0" smtClean="0"/>
              <a:t>video </a:t>
            </a:r>
            <a:r>
              <a:rPr lang="en-US" dirty="0" smtClean="0">
                <a:hlinkClick r:id="rId3"/>
              </a:rPr>
              <a:t>https://video.sch.gr/asset/detail/EbXXZFNhWDNXuJvcO771O2ze/Q2ZTNdHbly8EbbObQINuFC0M</a:t>
            </a: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https://blogs.sch.gr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Θέση περιεχομένου 2"/>
          <p:cNvSpPr>
            <a:spLocks noGrp="1"/>
          </p:cNvSpPr>
          <p:nvPr>
            <p:ph idx="4294967295"/>
          </p:nvPr>
        </p:nvSpPr>
        <p:spPr>
          <a:xfrm>
            <a:off x="304800" y="1299412"/>
            <a:ext cx="11518232" cy="4369552"/>
          </a:xfrm>
          <a:prstGeom prst="rect">
            <a:avLst/>
          </a:prstGeo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l-GR" sz="2400" dirty="0" smtClean="0"/>
              <a:t/>
            </a:r>
            <a:br>
              <a:rPr lang="en-US" altLang="el-GR" sz="2400" dirty="0" smtClean="0"/>
            </a:br>
            <a:r>
              <a:rPr lang="el-GR" altLang="el-GR" sz="2400" dirty="0" smtClean="0"/>
              <a:t>Το παρόν υλικό υπόκειται σε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άδεια χρήσης </a:t>
            </a:r>
            <a:r>
              <a:rPr lang="en-US" altLang="el-GR" sz="2400" dirty="0" smtClean="0">
                <a:latin typeface="Calibri" pitchFamily="34" charset="0"/>
              </a:rPr>
              <a:t>Creative Commons</a:t>
            </a:r>
          </a:p>
          <a:p>
            <a:pPr marL="0" indent="0" eaLnBrk="1" hangingPunct="1">
              <a:buNone/>
            </a:pPr>
            <a:endParaRPr lang="el-GR" altLang="el-GR" dirty="0" smtClean="0"/>
          </a:p>
        </p:txBody>
      </p:sp>
      <p:pic>
        <p:nvPicPr>
          <p:cNvPr id="11268" name="Picture 3" descr="C:\Users\Costas\Desktop\by-sa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1003" y="3484188"/>
            <a:ext cx="1918010" cy="70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3232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Ρόλοι χρηστών </a:t>
            </a:r>
            <a:r>
              <a:rPr lang="el-GR" dirty="0" err="1" smtClean="0"/>
              <a:t>ιστολογίου</a:t>
            </a:r>
            <a:r>
              <a:rPr lang="el-GR" dirty="0" smtClean="0"/>
              <a:t> - Προσθήκη χρηστών σε </a:t>
            </a:r>
            <a:r>
              <a:rPr lang="el-GR" dirty="0" err="1" smtClean="0"/>
              <a:t>ιστολόγιο</a:t>
            </a:r>
            <a:r>
              <a:rPr lang="el-GR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l-GR" dirty="0"/>
              <a:t>Οι ρόλοι που μπορούν να έχει ένα μέλος και τα αντίστοιχα δικαιώματα είναι: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l-GR" b="1" dirty="0"/>
              <a:t>Διαχειριστής</a:t>
            </a:r>
            <a:r>
              <a:rPr lang="el-GR" dirty="0"/>
              <a:t>: (</a:t>
            </a:r>
            <a:r>
              <a:rPr lang="el-GR" dirty="0" err="1"/>
              <a:t>Administrator</a:t>
            </a:r>
            <a:r>
              <a:rPr lang="el-GR" dirty="0"/>
              <a:t>) </a:t>
            </a:r>
            <a:r>
              <a:rPr lang="el-GR" dirty="0" smtClean="0"/>
              <a:t>– Πλήρης πρόσβαση σε όλες τις ενέργειες διαχείρισης του </a:t>
            </a:r>
            <a:r>
              <a:rPr lang="el-GR" dirty="0" err="1" smtClean="0"/>
              <a:t>ιστολογίου</a:t>
            </a:r>
            <a:endParaRPr lang="el-GR" dirty="0" smtClean="0"/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l-GR" b="1" dirty="0" smtClean="0"/>
              <a:t>Αρχισυντάκτης</a:t>
            </a:r>
            <a:r>
              <a:rPr lang="el-GR" dirty="0" smtClean="0"/>
              <a:t>: (</a:t>
            </a:r>
            <a:r>
              <a:rPr lang="el-GR" dirty="0" err="1" smtClean="0"/>
              <a:t>Editor</a:t>
            </a:r>
            <a:r>
              <a:rPr lang="el-GR" dirty="0" smtClean="0"/>
              <a:t>) – Πρόσβαση στην συγγραφή, διαχείριση άρθρων, σελίδων, τόσο σε δικές του όσο και σε άλλων χρηστών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l-GR" b="1" dirty="0" smtClean="0"/>
              <a:t>Συντάκτης</a:t>
            </a:r>
            <a:r>
              <a:rPr lang="el-GR" dirty="0" smtClean="0"/>
              <a:t>: (</a:t>
            </a:r>
            <a:r>
              <a:rPr lang="el-GR" dirty="0" err="1" smtClean="0"/>
              <a:t>Author</a:t>
            </a:r>
            <a:r>
              <a:rPr lang="el-GR" dirty="0" smtClean="0"/>
              <a:t>) – Μπορεί μόνο να δημοσιεύει και να διαχειρίζεται δικά του άρθρα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l-GR" b="1" dirty="0" smtClean="0"/>
              <a:t>Συνεργάτης</a:t>
            </a:r>
            <a:r>
              <a:rPr lang="el-GR" dirty="0"/>
              <a:t>: (</a:t>
            </a:r>
            <a:r>
              <a:rPr lang="el-GR" dirty="0" err="1"/>
              <a:t>Contributor</a:t>
            </a:r>
            <a:r>
              <a:rPr lang="el-GR" dirty="0"/>
              <a:t>) – Μπορεί να γράψει άρθρα άλλα αυτές πρέπει να εγκριθούν από τον διαχειριστή ή αρχισυντάκτη πριν την προβολή τους στο </a:t>
            </a:r>
            <a:r>
              <a:rPr lang="el-GR" dirty="0" err="1"/>
              <a:t>ιστολόγιο</a:t>
            </a:r>
            <a:endParaRPr lang="el-GR" dirty="0"/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l-GR" b="1" dirty="0"/>
              <a:t>Συνδρομητής</a:t>
            </a:r>
            <a:r>
              <a:rPr lang="el-GR" dirty="0"/>
              <a:t>: (</a:t>
            </a:r>
            <a:r>
              <a:rPr lang="el-GR" dirty="0" err="1"/>
              <a:t>Subscriber</a:t>
            </a:r>
            <a:r>
              <a:rPr lang="el-GR" dirty="0"/>
              <a:t>) – Μπορεί μόνο διαβάσει σχόλια.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19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Ρόλοι χρηστών </a:t>
            </a:r>
            <a:r>
              <a:rPr lang="el-GR" dirty="0" err="1" smtClean="0"/>
              <a:t>ιστολογίου</a:t>
            </a:r>
            <a:r>
              <a:rPr lang="el-GR" dirty="0" smtClean="0"/>
              <a:t> - Προσθήκη χρηστών σε </a:t>
            </a:r>
            <a:r>
              <a:rPr lang="el-GR" dirty="0" err="1" smtClean="0"/>
              <a:t>ιστολόγιο</a:t>
            </a:r>
            <a:r>
              <a:rPr lang="el-GR" dirty="0" smtClean="0"/>
              <a:t>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56" y="1953133"/>
            <a:ext cx="10307488" cy="4096322"/>
          </a:xfrm>
        </p:spPr>
      </p:pic>
    </p:spTree>
    <p:extLst>
      <p:ext uri="{BB962C8B-B14F-4D97-AF65-F5344CB8AC3E}">
        <p14:creationId xmlns:p14="http://schemas.microsoft.com/office/powerpoint/2010/main" val="115795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Ρόλοι χρηστών </a:t>
            </a:r>
            <a:r>
              <a:rPr lang="el-GR" dirty="0" err="1"/>
              <a:t>ιστολογίου</a:t>
            </a:r>
            <a:r>
              <a:rPr lang="el-GR" dirty="0"/>
              <a:t> - Προσθήκη χρηστών σε </a:t>
            </a:r>
            <a:r>
              <a:rPr lang="el-GR" dirty="0" err="1"/>
              <a:t>ιστολόγιο</a:t>
            </a:r>
            <a:r>
              <a:rPr lang="el-GR" dirty="0"/>
              <a:t>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372" y="2363593"/>
            <a:ext cx="7783671" cy="4011584"/>
          </a:xfrm>
        </p:spPr>
      </p:pic>
    </p:spTree>
    <p:extLst>
      <p:ext uri="{BB962C8B-B14F-4D97-AF65-F5344CB8AC3E}">
        <p14:creationId xmlns:p14="http://schemas.microsoft.com/office/powerpoint/2010/main" val="318991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Blogs.sch.gr: </a:t>
            </a:r>
            <a:r>
              <a:rPr lang="el-GR" dirty="0" smtClean="0"/>
              <a:t>Ρόλοι και χρήστες </a:t>
            </a:r>
            <a:r>
              <a:rPr lang="el-GR" dirty="0" err="1" smtClean="0"/>
              <a:t>ιστολογίου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l-GR" dirty="0"/>
              <a:t>Αναλυτικές οδηγίες για την προσθήκη χρηστών σε </a:t>
            </a:r>
            <a:r>
              <a:rPr lang="el-GR" dirty="0" err="1"/>
              <a:t>ιστολόγιο</a:t>
            </a:r>
            <a:r>
              <a:rPr lang="el-GR" dirty="0"/>
              <a:t> θα βρείτε στο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https://blogs.sch.gr/blogs_manual/#13_0</a:t>
            </a:r>
            <a:r>
              <a:rPr lang="el-GR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l-GR" dirty="0"/>
              <a:t>Δείτε το σχετικό</a:t>
            </a:r>
            <a:r>
              <a:rPr lang="en-US" dirty="0"/>
              <a:t> </a:t>
            </a:r>
            <a:r>
              <a:rPr lang="el-GR" dirty="0"/>
              <a:t>σύντομο </a:t>
            </a:r>
            <a:r>
              <a:rPr lang="en-US" dirty="0"/>
              <a:t>video </a:t>
            </a:r>
            <a:r>
              <a:rPr lang="en-US" dirty="0">
                <a:hlinkClick r:id="rId3"/>
              </a:rPr>
              <a:t>https://video.sch.gr/asset/detail/l2SQEHITLmSYnkc9TZ0Ido0v?channel_list=311&amp;index=5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5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Blogs.sch.gr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chemeClr val="bg2">
                    <a:lumMod val="10000"/>
                  </a:schemeClr>
                </a:solidFill>
              </a:rPr>
              <a:t>Διαβάστε περισσότερα σχετικά με την διαχείριση </a:t>
            </a:r>
            <a:r>
              <a:rPr lang="el-GR" dirty="0" err="1" smtClean="0">
                <a:solidFill>
                  <a:schemeClr val="bg2">
                    <a:lumMod val="10000"/>
                  </a:schemeClr>
                </a:solidFill>
              </a:rPr>
              <a:t>ιστολογίου</a:t>
            </a:r>
            <a:r>
              <a:rPr lang="el-GR" dirty="0" smtClean="0">
                <a:solidFill>
                  <a:schemeClr val="bg2">
                    <a:lumMod val="10000"/>
                  </a:schemeClr>
                </a:solidFill>
              </a:rPr>
              <a:t> στο </a:t>
            </a:r>
            <a:r>
              <a:rPr lang="en-US" dirty="0" smtClean="0">
                <a:hlinkClick r:id="rId2"/>
              </a:rPr>
              <a:t>https://blogs.sch.gr/blogs_manual/ </a:t>
            </a:r>
            <a:endParaRPr lang="el-GR" dirty="0" smtClean="0"/>
          </a:p>
          <a:p>
            <a:pPr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chemeClr val="bg2">
                    <a:lumMod val="10000"/>
                  </a:schemeClr>
                </a:solidFill>
              </a:rPr>
              <a:t>Δείτε σύντομα εκπαιδευτικά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video</a:t>
            </a:r>
            <a:r>
              <a:rPr lang="el-GR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smtClean="0">
                <a:hlinkClick r:id="rId3"/>
              </a:rPr>
              <a:t>https://video.sch.gr/asset/detail/p1djOIrdZKdPEbro4iOMduJf?channel_list=311&amp;index=1</a:t>
            </a:r>
            <a:endParaRPr lang="el-GR" dirty="0" smtClean="0"/>
          </a:p>
          <a:p>
            <a:pPr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l-GR" dirty="0"/>
          </a:p>
          <a:p>
            <a:pPr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l-GR" dirty="0" smtClean="0"/>
              <a:t>Προτάσεις βελτίωσης στο</a:t>
            </a:r>
            <a:r>
              <a:rPr lang="en-US" dirty="0" smtClean="0"/>
              <a:t>: 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hlinkClick r:id="rId4"/>
              </a:rPr>
              <a:t>https://helpdesk.sch.gr/?category_id=90822</a:t>
            </a:r>
            <a:r>
              <a:rPr lang="el-GR" dirty="0" smtClean="0"/>
              <a:t> ή </a:t>
            </a:r>
            <a:endParaRPr lang="en-US" dirty="0" smtClean="0"/>
          </a:p>
          <a:p>
            <a:pPr lvl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l-GR" dirty="0" smtClean="0"/>
              <a:t>στην ομάδα </a:t>
            </a:r>
            <a:r>
              <a:rPr lang="en-US" dirty="0" smtClean="0">
                <a:hlinkClick r:id="rId5"/>
              </a:rPr>
              <a:t>https://blogs.sch.gr/groups/blogstroubleshoot/</a:t>
            </a:r>
            <a:r>
              <a:rPr lang="en-US" dirty="0" smtClean="0"/>
              <a:t> </a:t>
            </a:r>
            <a:r>
              <a:rPr lang="el-GR" dirty="0" smtClean="0"/>
              <a:t>  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6" name="Picture 2" descr="Πανελλήνιο Σχολικό Δίκτυο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929" y="44624"/>
            <a:ext cx="1905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72929" y="82804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ctr"/>
            <a:r>
              <a:rPr lang="el-GR" sz="1400" i="1" dirty="0">
                <a:solidFill>
                  <a:srgbClr val="0074BC"/>
                </a:solidFill>
                <a:latin typeface="Roboto"/>
              </a:rPr>
              <a:t>Πανελλήνιο Σχολικό Δίκτυο</a:t>
            </a:r>
            <a:endParaRPr lang="el-GR" sz="1400" dirty="0">
              <a:solidFill>
                <a:srgbClr val="444444"/>
              </a:solidFill>
              <a:latin typeface="Roboto"/>
            </a:endParaRPr>
          </a:p>
          <a:p>
            <a:pPr algn="r" fontAlgn="ctr"/>
            <a:r>
              <a:rPr lang="el-GR" sz="1400" dirty="0">
                <a:solidFill>
                  <a:srgbClr val="444444"/>
                </a:solidFill>
                <a:latin typeface="Open Sans"/>
              </a:rPr>
              <a:t>Το δίκτυο στην υπηρεσία της Εκπαίδευσης</a:t>
            </a:r>
            <a:endParaRPr lang="el-GR" sz="1400" b="0" i="0" dirty="0">
              <a:solidFill>
                <a:srgbClr val="444444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58846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Blogs.sch.gr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bg2">
                    <a:lumMod val="10000"/>
                  </a:schemeClr>
                </a:solidFill>
              </a:rPr>
              <a:t>Σας ευχαριστώ για την προσοχή σας</a:t>
            </a:r>
          </a:p>
          <a:p>
            <a:pPr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l-GR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bg2">
                    <a:lumMod val="10000"/>
                  </a:schemeClr>
                </a:solidFill>
              </a:rPr>
              <a:t>Ερωτήσεις;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l-GR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l-GR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Picture 2" descr="Πανελλήνιο Σχολικό Δίκτυ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929" y="44624"/>
            <a:ext cx="1905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72929" y="82804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ctr"/>
            <a:r>
              <a:rPr lang="el-GR" sz="1400" i="1" dirty="0">
                <a:solidFill>
                  <a:srgbClr val="0074BC"/>
                </a:solidFill>
                <a:latin typeface="Roboto"/>
              </a:rPr>
              <a:t>Πανελλήνιο Σχολικό Δίκτυο</a:t>
            </a:r>
            <a:endParaRPr lang="el-GR" sz="1400" dirty="0">
              <a:solidFill>
                <a:srgbClr val="444444"/>
              </a:solidFill>
              <a:latin typeface="Roboto"/>
            </a:endParaRPr>
          </a:p>
          <a:p>
            <a:pPr algn="r" fontAlgn="ctr"/>
            <a:r>
              <a:rPr lang="el-GR" sz="1400" dirty="0">
                <a:solidFill>
                  <a:srgbClr val="444444"/>
                </a:solidFill>
                <a:latin typeface="Open Sans"/>
              </a:rPr>
              <a:t>Το δίκτυο στην υπηρεσία της Εκπαίδευσης</a:t>
            </a:r>
            <a:endParaRPr lang="el-GR" sz="1400" b="0" i="0" dirty="0">
              <a:solidFill>
                <a:srgbClr val="444444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40772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Blogs.sch.gr – </a:t>
            </a:r>
            <a:r>
              <a:rPr lang="el-GR" dirty="0" smtClean="0"/>
              <a:t>Στοιχεία χρήσης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510" y="1690688"/>
            <a:ext cx="10515600" cy="4520926"/>
          </a:xfrm>
        </p:spPr>
        <p:txBody>
          <a:bodyPr>
            <a:normAutofit fontScale="850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n-US" dirty="0" smtClean="0"/>
              <a:t>Έναρξη: Μάρτιος 2008. Είναι </a:t>
            </a:r>
            <a:r>
              <a:rPr lang="el-GR" altLang="en-US" dirty="0"/>
              <a:t>β</a:t>
            </a:r>
            <a:r>
              <a:rPr lang="en-US" altLang="en-US" dirty="0" smtClean="0"/>
              <a:t>α</a:t>
            </a:r>
            <a:r>
              <a:rPr lang="en-US" altLang="en-US" dirty="0" err="1" smtClean="0"/>
              <a:t>σισμέν</a:t>
            </a:r>
            <a:r>
              <a:rPr lang="el-GR" altLang="en-US" dirty="0"/>
              <a:t>η</a:t>
            </a:r>
            <a:r>
              <a:rPr lang="en-US" altLang="en-US" dirty="0" smtClean="0"/>
              <a:t> </a:t>
            </a:r>
            <a:r>
              <a:rPr lang="en-US" altLang="en-US" dirty="0" err="1"/>
              <a:t>στο</a:t>
            </a:r>
            <a:r>
              <a:rPr lang="en-US" altLang="en-US" dirty="0"/>
              <a:t> WordPress, </a:t>
            </a:r>
            <a:r>
              <a:rPr lang="en-US" altLang="en-US" dirty="0" err="1"/>
              <a:t>το</a:t>
            </a:r>
            <a:r>
              <a:rPr lang="en-US" altLang="en-US" dirty="0"/>
              <a:t> οπ</a:t>
            </a:r>
            <a:r>
              <a:rPr lang="en-US" altLang="en-US" dirty="0" err="1"/>
              <a:t>οίο</a:t>
            </a:r>
            <a:r>
              <a:rPr lang="en-US" altLang="en-US" dirty="0"/>
              <a:t> </a:t>
            </a:r>
            <a:r>
              <a:rPr lang="en-US" altLang="en-US" dirty="0" err="1"/>
              <a:t>είν</a:t>
            </a:r>
            <a:r>
              <a:rPr lang="en-US" altLang="en-US" dirty="0"/>
              <a:t>αι ένα δημοφιλές σύστημα διαχείρισης περιεχομένου (CMS) ανοικτού κώδικα, με την χρήση PHP και MySQL</a:t>
            </a:r>
            <a:r>
              <a:rPr lang="en-US" altLang="en-US" dirty="0" smtClean="0"/>
              <a:t>.</a:t>
            </a:r>
            <a:r>
              <a:rPr lang="el-GR" altLang="en-US" dirty="0" smtClean="0"/>
              <a:t> Το </a:t>
            </a:r>
            <a:r>
              <a:rPr lang="en-US" altLang="en-US" dirty="0" smtClean="0"/>
              <a:t>2010 </a:t>
            </a:r>
            <a:r>
              <a:rPr lang="el-GR" altLang="en-US" dirty="0" smtClean="0"/>
              <a:t>ενσωματώθηκε σε αυτή και </a:t>
            </a:r>
            <a:r>
              <a:rPr lang="en-US" altLang="en-US" dirty="0" err="1" smtClean="0"/>
              <a:t>κοινωνική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δικτύωση</a:t>
            </a:r>
            <a:r>
              <a:rPr lang="el-GR" altLang="en-US" dirty="0"/>
              <a:t> </a:t>
            </a:r>
            <a:r>
              <a:rPr lang="el-GR" altLang="en-US" dirty="0" smtClean="0"/>
              <a:t>μεταξύ των μελών του.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/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dirty="0" err="1"/>
              <a:t>Συνολικός</a:t>
            </a:r>
            <a:r>
              <a:rPr lang="en-US" altLang="en-US" dirty="0"/>
              <a:t> α</a:t>
            </a:r>
            <a:r>
              <a:rPr lang="en-US" altLang="en-US" dirty="0" err="1"/>
              <a:t>ριθμός</a:t>
            </a:r>
            <a:r>
              <a:rPr lang="en-US" altLang="en-US" dirty="0"/>
              <a:t> </a:t>
            </a:r>
            <a:r>
              <a:rPr lang="en-US" altLang="en-US" dirty="0" err="1">
                <a:hlinkClick r:id="rId2"/>
              </a:rPr>
              <a:t>ιστολογίων</a:t>
            </a:r>
            <a:r>
              <a:rPr lang="en-US" altLang="en-US" dirty="0"/>
              <a:t>: </a:t>
            </a:r>
            <a:r>
              <a:rPr lang="en-US" altLang="en-US" dirty="0" smtClean="0"/>
              <a:t>66</a:t>
            </a:r>
            <a:r>
              <a:rPr lang="el-GR" altLang="en-US" dirty="0" smtClean="0"/>
              <a:t>.</a:t>
            </a:r>
            <a:r>
              <a:rPr lang="en-US" altLang="en-US" dirty="0" smtClean="0"/>
              <a:t>314 </a:t>
            </a:r>
            <a:endParaRPr lang="en-US" altLang="en-US" dirty="0"/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hlinkClick r:id="rId3"/>
              </a:rPr>
              <a:t>Άρθρ</a:t>
            </a:r>
            <a:r>
              <a:rPr lang="en-US" altLang="en-US" dirty="0">
                <a:hlinkClick r:id="rId3"/>
              </a:rPr>
              <a:t>α</a:t>
            </a:r>
            <a:r>
              <a:rPr lang="en-US" altLang="en-US" dirty="0"/>
              <a:t> ιστολογίων: </a:t>
            </a:r>
            <a:r>
              <a:rPr lang="en-US" altLang="en-US" dirty="0" smtClean="0"/>
              <a:t>556</a:t>
            </a:r>
            <a:r>
              <a:rPr lang="el-GR" altLang="en-US" dirty="0" smtClean="0"/>
              <a:t>.</a:t>
            </a:r>
            <a:r>
              <a:rPr lang="en-US" altLang="en-US" dirty="0" smtClean="0"/>
              <a:t>150 </a:t>
            </a:r>
            <a:r>
              <a:rPr lang="en-US" altLang="en-US" dirty="0"/>
              <a:t>(από 3/8/2010)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dirty="0" err="1"/>
              <a:t>Σύνολο</a:t>
            </a:r>
            <a:r>
              <a:rPr lang="en-US" altLang="en-US" dirty="0"/>
              <a:t> </a:t>
            </a:r>
            <a:r>
              <a:rPr lang="en-US" altLang="en-US" dirty="0" err="1">
                <a:hlinkClick r:id="rId4" tooltip="Μέλη"/>
              </a:rPr>
              <a:t>μελών</a:t>
            </a:r>
            <a:r>
              <a:rPr lang="en-US" altLang="en-US" dirty="0"/>
              <a:t>: </a:t>
            </a:r>
            <a:r>
              <a:rPr lang="en-US" altLang="en-US" dirty="0" smtClean="0"/>
              <a:t>81</a:t>
            </a:r>
            <a:r>
              <a:rPr lang="el-GR" altLang="en-US" dirty="0" smtClean="0"/>
              <a:t>.</a:t>
            </a:r>
            <a:r>
              <a:rPr lang="en-US" altLang="en-US" dirty="0" smtClean="0"/>
              <a:t>112 </a:t>
            </a:r>
            <a:endParaRPr lang="en-US" altLang="en-US" dirty="0"/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hlinkClick r:id="rId5" tooltip="Ομάδες"/>
              </a:rPr>
              <a:t>Ομάδες</a:t>
            </a:r>
            <a:r>
              <a:rPr lang="en-US" altLang="en-US" dirty="0"/>
              <a:t>:  1.184 και τα </a:t>
            </a:r>
            <a:r>
              <a:rPr lang="en-US" altLang="en-US" dirty="0" err="1"/>
              <a:t>μέλη</a:t>
            </a:r>
            <a:r>
              <a:rPr lang="en-US" altLang="en-US" dirty="0"/>
              <a:t> </a:t>
            </a:r>
            <a:r>
              <a:rPr lang="en-US" altLang="en-US" dirty="0" err="1"/>
              <a:t>του</a:t>
            </a:r>
            <a:r>
              <a:rPr lang="en-US" altLang="en-US" dirty="0"/>
              <a:t> ΠΣΔ π</a:t>
            </a:r>
            <a:r>
              <a:rPr lang="en-US" altLang="en-US" dirty="0" err="1"/>
              <a:t>ου</a:t>
            </a:r>
            <a:r>
              <a:rPr lang="en-US" altLang="en-US" dirty="0"/>
              <a:t> </a:t>
            </a:r>
            <a:r>
              <a:rPr lang="en-US" altLang="en-US" dirty="0" err="1"/>
              <a:t>συμμετέχουν</a:t>
            </a:r>
            <a:r>
              <a:rPr lang="en-US" altLang="en-US" dirty="0"/>
              <a:t> </a:t>
            </a:r>
            <a:r>
              <a:rPr lang="en-US" altLang="en-US" dirty="0" err="1"/>
              <a:t>σε</a:t>
            </a:r>
            <a:r>
              <a:rPr lang="en-US" altLang="en-US" dirty="0"/>
              <a:t> </a:t>
            </a:r>
            <a:r>
              <a:rPr lang="en-US" altLang="en-US" dirty="0" err="1"/>
              <a:t>τουλάχιστον</a:t>
            </a:r>
            <a:r>
              <a:rPr lang="en-US" altLang="en-US" dirty="0"/>
              <a:t> </a:t>
            </a:r>
            <a:r>
              <a:rPr lang="en-US" altLang="en-US" dirty="0" err="1"/>
              <a:t>μί</a:t>
            </a:r>
            <a:r>
              <a:rPr lang="en-US" altLang="en-US" dirty="0"/>
              <a:t>α ομάδα ανέρχονται σε </a:t>
            </a:r>
            <a:r>
              <a:rPr lang="en-US" altLang="en-US" dirty="0" smtClean="0"/>
              <a:t>12</a:t>
            </a:r>
            <a:r>
              <a:rPr lang="el-GR" altLang="en-US" dirty="0" smtClean="0"/>
              <a:t>.</a:t>
            </a:r>
            <a:r>
              <a:rPr lang="en-US" altLang="en-US" dirty="0" smtClean="0"/>
              <a:t>717</a:t>
            </a:r>
            <a:r>
              <a:rPr lang="en-US" altLang="en-US" dirty="0"/>
              <a:t>. </a:t>
            </a:r>
            <a:r>
              <a:rPr lang="el-GR" altLang="en-US" dirty="0" smtClean="0"/>
              <a:t/>
            </a:r>
            <a:br>
              <a:rPr lang="el-GR" altLang="en-US" dirty="0" smtClean="0"/>
            </a:br>
            <a:endParaRPr lang="en-US" altLang="en-US" dirty="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dirty="0" err="1"/>
              <a:t>Δρ</a:t>
            </a:r>
            <a:r>
              <a:rPr lang="en-US" altLang="en-US" dirty="0"/>
              <a:t>αστηριότητα τελευταίου τρίμηνου: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dirty="0" smtClean="0"/>
              <a:t>8</a:t>
            </a:r>
            <a:r>
              <a:rPr lang="el-GR" altLang="en-US" dirty="0" smtClean="0"/>
              <a:t>.</a:t>
            </a:r>
            <a:r>
              <a:rPr lang="en-US" altLang="en-US" dirty="0" smtClean="0"/>
              <a:t>998</a:t>
            </a:r>
            <a:r>
              <a:rPr lang="en-US" altLang="en-US" dirty="0"/>
              <a:t> </a:t>
            </a:r>
            <a:r>
              <a:rPr lang="en-US" altLang="en-US" dirty="0" err="1"/>
              <a:t>νέ</a:t>
            </a:r>
            <a:r>
              <a:rPr lang="en-US" altLang="en-US" dirty="0"/>
              <a:t>α ιστολόγια.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dirty="0" smtClean="0"/>
              <a:t>85</a:t>
            </a:r>
            <a:r>
              <a:rPr lang="el-GR" altLang="en-US" dirty="0" smtClean="0"/>
              <a:t>.</a:t>
            </a:r>
            <a:r>
              <a:rPr lang="en-US" altLang="en-US" dirty="0" smtClean="0"/>
              <a:t>193</a:t>
            </a:r>
            <a:r>
              <a:rPr lang="en-US" altLang="en-US" dirty="0"/>
              <a:t> </a:t>
            </a:r>
            <a:r>
              <a:rPr lang="en-US" altLang="en-US" dirty="0" err="1"/>
              <a:t>νέ</a:t>
            </a:r>
            <a:r>
              <a:rPr lang="en-US" altLang="en-US" dirty="0"/>
              <a:t>α άρθρα,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dirty="0" smtClean="0"/>
              <a:t>2</a:t>
            </a:r>
            <a:r>
              <a:rPr lang="el-GR" altLang="en-US" dirty="0" smtClean="0"/>
              <a:t>.</a:t>
            </a:r>
            <a:r>
              <a:rPr lang="en-US" altLang="en-US" dirty="0" smtClean="0"/>
              <a:t>469 </a:t>
            </a:r>
            <a:r>
              <a:rPr lang="en-US" altLang="en-US" dirty="0" err="1"/>
              <a:t>σχόλι</a:t>
            </a:r>
            <a:r>
              <a:rPr lang="en-US" altLang="en-US" dirty="0"/>
              <a:t>α σε άρθρα. </a:t>
            </a:r>
          </a:p>
          <a:p>
            <a:endParaRPr lang="en-US" dirty="0"/>
          </a:p>
        </p:txBody>
      </p:sp>
      <p:pic>
        <p:nvPicPr>
          <p:cNvPr id="1026" name="Picture 2" descr="https://blogs.sch.gr/files/2011/03/flickr-chart-u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28758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33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dirty="0" smtClean="0"/>
              <a:t>Blogs.sch.gr</a:t>
            </a:r>
            <a:r>
              <a:rPr lang="el-GR" dirty="0" smtClean="0"/>
              <a:t> - Θα ασχοληθούμε με τα παρακάτω αντικείμενα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l-GR" dirty="0" smtClean="0"/>
              <a:t>Ενσωμάτωση (</a:t>
            </a:r>
            <a:r>
              <a:rPr lang="en-US" dirty="0" smtClean="0"/>
              <a:t>embed) </a:t>
            </a:r>
            <a:r>
              <a:rPr lang="el-GR" dirty="0" smtClean="0"/>
              <a:t>στοιχείου από άλλο </a:t>
            </a:r>
            <a:r>
              <a:rPr lang="el-GR" dirty="0" err="1" smtClean="0"/>
              <a:t>ιστότοπο</a:t>
            </a:r>
            <a:r>
              <a:rPr lang="el-GR" dirty="0" smtClean="0"/>
              <a:t> – Παράδειγμα </a:t>
            </a:r>
            <a:r>
              <a:rPr lang="en-US" dirty="0" smtClean="0"/>
              <a:t>e-me content.</a:t>
            </a:r>
            <a:endParaRPr lang="el-GR" dirty="0" smtClean="0"/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l-GR" dirty="0" smtClean="0"/>
              <a:t>Σελίδα και άρθρο </a:t>
            </a:r>
            <a:r>
              <a:rPr lang="el-GR" dirty="0" err="1" smtClean="0"/>
              <a:t>ιστολογίου</a:t>
            </a:r>
            <a:r>
              <a:rPr lang="el-GR" dirty="0" smtClean="0"/>
              <a:t>. Πότε χρησιμοποιούμε σελίδα και πότε άρθρο;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l-GR" dirty="0" smtClean="0"/>
              <a:t>Δημιουργία </a:t>
            </a:r>
            <a:r>
              <a:rPr lang="el-GR" dirty="0"/>
              <a:t>μενού </a:t>
            </a:r>
            <a:r>
              <a:rPr lang="el-GR" dirty="0" err="1"/>
              <a:t>ιστολογίου</a:t>
            </a:r>
            <a:r>
              <a:rPr lang="el-GR" dirty="0"/>
              <a:t> που περιέχει σελίδες και κατηγορίες άρθρων.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l-GR" dirty="0"/>
              <a:t>Ρόλοι χρηστών </a:t>
            </a:r>
            <a:r>
              <a:rPr lang="el-GR" dirty="0" err="1"/>
              <a:t>ιστολογίου</a:t>
            </a:r>
            <a:r>
              <a:rPr lang="el-GR" dirty="0"/>
              <a:t>, τι δικαιώματα έχει ο κάθε ρόλος; Προσθήκη χρηστών σε </a:t>
            </a:r>
            <a:r>
              <a:rPr lang="el-GR" dirty="0" err="1"/>
              <a:t>ιστολόγιο</a:t>
            </a:r>
            <a:r>
              <a:rPr lang="el-GR" dirty="0" smtClean="0"/>
              <a:t>.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https://blogs.sch.gr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82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772" y="617373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l-GR" dirty="0"/>
              <a:t>Β</a:t>
            </a:r>
            <a:r>
              <a:rPr lang="en-US" dirty="0"/>
              <a:t>logs.sch.gr</a:t>
            </a:r>
            <a:r>
              <a:rPr lang="el-GR" dirty="0"/>
              <a:t>: Ενσωμάτωση </a:t>
            </a:r>
            <a:r>
              <a:rPr lang="en-US" dirty="0"/>
              <a:t>(embed) </a:t>
            </a:r>
            <a:r>
              <a:rPr lang="el-GR" dirty="0"/>
              <a:t>αντικειμένου από άλλους </a:t>
            </a:r>
            <a:r>
              <a:rPr lang="el-GR" dirty="0" err="1"/>
              <a:t>ιστοτόπους</a:t>
            </a:r>
            <a:r>
              <a:rPr lang="el-GR" dirty="0"/>
              <a:t> σε άρθρο/σελίδα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17379"/>
            <a:ext cx="10515600" cy="375958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l-GR" dirty="0"/>
              <a:t>Υποστηρίζει την ενσωμάτωση αντικειμένων από πληθώρα </a:t>
            </a:r>
            <a:r>
              <a:rPr lang="el-GR" dirty="0" err="1"/>
              <a:t>ιστοτόπων</a:t>
            </a:r>
            <a:r>
              <a:rPr lang="el-GR" dirty="0"/>
              <a:t> όπως:</a:t>
            </a:r>
          </a:p>
          <a:p>
            <a:pPr lvl="1"/>
            <a:r>
              <a:rPr lang="en-US" dirty="0"/>
              <a:t>Video.sch.gr</a:t>
            </a:r>
          </a:p>
          <a:p>
            <a:pPr lvl="1"/>
            <a:r>
              <a:rPr lang="en-US" dirty="0"/>
              <a:t>trinket.io </a:t>
            </a:r>
          </a:p>
          <a:p>
            <a:pPr lvl="1"/>
            <a:r>
              <a:rPr lang="en-US" dirty="0"/>
              <a:t>thinglink.com</a:t>
            </a:r>
          </a:p>
          <a:p>
            <a:pPr lvl="1"/>
            <a:r>
              <a:rPr lang="en-US" dirty="0"/>
              <a:t>learningapps.org </a:t>
            </a:r>
          </a:p>
          <a:p>
            <a:pPr lvl="1"/>
            <a:r>
              <a:rPr lang="en-US" dirty="0"/>
              <a:t>fliphtml5.com</a:t>
            </a:r>
          </a:p>
          <a:p>
            <a:pPr lvl="1"/>
            <a:r>
              <a:rPr lang="en-US" dirty="0"/>
              <a:t>jigsawplanet.com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https://blogs.sch.gr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39862" y="3121580"/>
            <a:ext cx="49924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emaze.com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scratch.mit.edu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Issuu.com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e-me content </a:t>
            </a:r>
            <a:endParaRPr lang="el-G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400" dirty="0"/>
          </a:p>
          <a:p>
            <a:r>
              <a:rPr lang="el-GR" sz="2400" dirty="0" smtClean="0"/>
              <a:t>κ.α.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017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Ενσωμάτωση αντικειμένου </a:t>
            </a:r>
            <a:r>
              <a:rPr lang="en-US" dirty="0" smtClean="0"/>
              <a:t>e-me content</a:t>
            </a:r>
            <a:r>
              <a:rPr lang="el-GR" dirty="0" smtClean="0"/>
              <a:t> σε άρθρο του</a:t>
            </a:r>
            <a:r>
              <a:rPr lang="en-US" dirty="0" smtClean="0"/>
              <a:t> blogs.sch.gr –</a:t>
            </a:r>
            <a:r>
              <a:rPr lang="el-GR" dirty="0" smtClean="0"/>
              <a:t> βήμα 1ο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61" y="3246441"/>
            <a:ext cx="7675179" cy="297952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https://blogs.sch.gr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1844835"/>
            <a:ext cx="10062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Αρκεί να επικολλήσουμε στο κείμενο μας το </a:t>
            </a:r>
            <a:r>
              <a:rPr lang="en-US" dirty="0" err="1" smtClean="0"/>
              <a:t>url</a:t>
            </a:r>
            <a:r>
              <a:rPr lang="en-US" dirty="0" smtClean="0"/>
              <a:t> </a:t>
            </a:r>
            <a:r>
              <a:rPr lang="el-GR" dirty="0" smtClean="0"/>
              <a:t>του </a:t>
            </a:r>
            <a:r>
              <a:rPr lang="en-US" dirty="0" smtClean="0"/>
              <a:t>e-me content </a:t>
            </a:r>
            <a:r>
              <a:rPr lang="el-GR" dirty="0" smtClean="0"/>
              <a:t>π.χ.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Consolas" panose="020B0609020204030204" pitchFamily="49" charset="0"/>
              </a:rPr>
              <a:t>https</a:t>
            </a:r>
            <a:r>
              <a:rPr lang="en-US" dirty="0">
                <a:latin typeface="Consolas" panose="020B0609020204030204" pitchFamily="49" charset="0"/>
              </a:rPr>
              <a:t>://content.e-me.edu.gr/wp-admin/admin-ajax.php?action=h5p_embed&amp;id=444776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5725" y="2879522"/>
            <a:ext cx="701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Αν δεν γνωρίζουμε το </a:t>
            </a:r>
            <a:r>
              <a:rPr lang="en-US" dirty="0" err="1" smtClean="0"/>
              <a:t>url</a:t>
            </a:r>
            <a:r>
              <a:rPr lang="en-US" dirty="0" smtClean="0"/>
              <a:t> </a:t>
            </a:r>
            <a:r>
              <a:rPr lang="el-GR" dirty="0" smtClean="0"/>
              <a:t>του αντικειμένου κάνουμε την εξής διαδικασία: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64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Ενσωμάτωση αντικειμένου </a:t>
            </a:r>
            <a:r>
              <a:rPr lang="en-US" dirty="0"/>
              <a:t>e-me content</a:t>
            </a:r>
            <a:r>
              <a:rPr lang="el-GR" dirty="0"/>
              <a:t> σε άρθρο του</a:t>
            </a:r>
            <a:r>
              <a:rPr lang="en-US" dirty="0"/>
              <a:t> blogs.sch.gr </a:t>
            </a:r>
            <a:r>
              <a:rPr lang="en-US" dirty="0" smtClean="0"/>
              <a:t>–</a:t>
            </a:r>
            <a:r>
              <a:rPr lang="el-GR" dirty="0" smtClean="0"/>
              <a:t>βήμα 2ο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33" y="1825625"/>
            <a:ext cx="7187533" cy="435133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https://blogs.sch.gr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1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2605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https://blogs.sch.gr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72199" cy="6858000"/>
          </a:xfrm>
        </p:spPr>
      </p:pic>
    </p:spTree>
    <p:extLst>
      <p:ext uri="{BB962C8B-B14F-4D97-AF65-F5344CB8AC3E}">
        <p14:creationId xmlns:p14="http://schemas.microsoft.com/office/powerpoint/2010/main" val="188840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827</Words>
  <Application>Microsoft Office PowerPoint</Application>
  <PresentationFormat>Widescreen</PresentationFormat>
  <Paragraphs>115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Consolas</vt:lpstr>
      <vt:lpstr>Open Sans</vt:lpstr>
      <vt:lpstr>Roboto</vt:lpstr>
      <vt:lpstr>Tahoma</vt:lpstr>
      <vt:lpstr>Wingdings</vt:lpstr>
      <vt:lpstr>Office Theme</vt:lpstr>
      <vt:lpstr>https://blogs.sch.gr Μικρά μυστικά στη διαχείριση ιστολογίου</vt:lpstr>
      <vt:lpstr>PowerPoint Presentation</vt:lpstr>
      <vt:lpstr>Blogs.sch.gr – Στοιχεία χρήσης</vt:lpstr>
      <vt:lpstr>Blogs.sch.gr - Θα ασχοληθούμε με τα παρακάτω αντικείμενα:</vt:lpstr>
      <vt:lpstr>Βlogs.sch.gr: Ενσωμάτωση (embed) αντικειμένου από άλλους ιστοτόπους σε άρθρο/σελίδα</vt:lpstr>
      <vt:lpstr>Ενσωμάτωση αντικειμένου e-me content σε άρθρο του blogs.sch.gr – βήμα 1ο</vt:lpstr>
      <vt:lpstr>Ενσωμάτωση αντικειμένου e-me content σε άρθρο του blogs.sch.gr –βήμα 2ο</vt:lpstr>
      <vt:lpstr>PowerPoint Presentation</vt:lpstr>
      <vt:lpstr>PowerPoint Presentation</vt:lpstr>
      <vt:lpstr>PowerPoint Presentation</vt:lpstr>
      <vt:lpstr>Ενσωμάτωση αντικειμένων στο blogs.sch.gr</vt:lpstr>
      <vt:lpstr>Blogs.sch.gr: Σελίδες ιστολογίου vs Άρθρα</vt:lpstr>
      <vt:lpstr>Blogs.sch.gr: Σελίδες ιστολογίου vs Άρθρα</vt:lpstr>
      <vt:lpstr>Blogs.sch.gr: Δημιουργία μενού ιστολογίου</vt:lpstr>
      <vt:lpstr>PowerPoint Presentation</vt:lpstr>
      <vt:lpstr>PowerPoint Presentation</vt:lpstr>
      <vt:lpstr>PowerPoint Presentation</vt:lpstr>
      <vt:lpstr>PowerPoint Presentation</vt:lpstr>
      <vt:lpstr>Blogs.sch.gr: Δημιουργία μενού ιστολογίου</vt:lpstr>
      <vt:lpstr>Ρόλοι χρηστών ιστολογίου - Προσθήκη χρηστών σε ιστολόγιο.</vt:lpstr>
      <vt:lpstr>Ρόλοι χρηστών ιστολογίου - Προσθήκη χρηστών σε ιστολόγιο.</vt:lpstr>
      <vt:lpstr>Ρόλοι χρηστών ιστολογίου - Προσθήκη χρηστών σε ιστολόγιο.</vt:lpstr>
      <vt:lpstr>Blogs.sch.gr: Ρόλοι και χρήστες ιστολογίου</vt:lpstr>
      <vt:lpstr>Blogs.sch.gr</vt:lpstr>
      <vt:lpstr>Blogs.sch.gr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https://blogs.sch.gr Μικρά μυστικά στη διαχείριση ιστολογίου</dc:title>
  <dc:creator>user2</dc:creator>
  <cp:lastModifiedBy>Stergatou Eleni</cp:lastModifiedBy>
  <cp:revision>25</cp:revision>
  <dcterms:created xsi:type="dcterms:W3CDTF">2020-05-30T12:11:55Z</dcterms:created>
  <dcterms:modified xsi:type="dcterms:W3CDTF">2020-06-04T09:46:46Z</dcterms:modified>
</cp:coreProperties>
</file>