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27"/>
  </p:notesMasterIdLst>
  <p:handoutMasterIdLst>
    <p:handoutMasterId r:id="rId28"/>
  </p:handoutMasterIdLst>
  <p:sldIdLst>
    <p:sldId id="295" r:id="rId2"/>
    <p:sldId id="345" r:id="rId3"/>
    <p:sldId id="346" r:id="rId4"/>
    <p:sldId id="298" r:id="rId5"/>
    <p:sldId id="347" r:id="rId6"/>
    <p:sldId id="328" r:id="rId7"/>
    <p:sldId id="331" r:id="rId8"/>
    <p:sldId id="332" r:id="rId9"/>
    <p:sldId id="333" r:id="rId10"/>
    <p:sldId id="334" r:id="rId11"/>
    <p:sldId id="336" r:id="rId12"/>
    <p:sldId id="335" r:id="rId13"/>
    <p:sldId id="337" r:id="rId14"/>
    <p:sldId id="338" r:id="rId15"/>
    <p:sldId id="339" r:id="rId16"/>
    <p:sldId id="340" r:id="rId17"/>
    <p:sldId id="341" r:id="rId18"/>
    <p:sldId id="342" r:id="rId19"/>
    <p:sldId id="348" r:id="rId20"/>
    <p:sldId id="349" r:id="rId21"/>
    <p:sldId id="352" r:id="rId22"/>
    <p:sldId id="353" r:id="rId23"/>
    <p:sldId id="354" r:id="rId24"/>
    <p:sldId id="355" r:id="rId25"/>
    <p:sldId id="344" r:id="rId26"/>
  </p:sldIdLst>
  <p:sldSz cx="9144000" cy="6858000" type="screen4x3"/>
  <p:notesSz cx="6888163" cy="100187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FF99"/>
    <a:srgbClr val="C0C0C0"/>
    <a:srgbClr val="FFCC99"/>
    <a:srgbClr val="969696"/>
    <a:srgbClr val="77777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6" autoAdjust="0"/>
    <p:restoredTop sz="86441" autoAdjust="0"/>
  </p:normalViewPr>
  <p:slideViewPr>
    <p:cSldViewPr>
      <p:cViewPr>
        <p:scale>
          <a:sx n="66" d="100"/>
          <a:sy n="66" d="100"/>
        </p:scale>
        <p:origin x="-127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46" y="-7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AB50DA3-67C4-4A0E-8C97-53A4893D279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6530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2" rIns="92424" bIns="46212" numCol="1" anchor="t" anchorCtr="0" compatLnSpc="1">
            <a:prstTxWarp prst="textNoShape">
              <a:avLst/>
            </a:prstTxWarp>
          </a:bodyPr>
          <a:lstStyle>
            <a:lvl1pPr defTabSz="92380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2" rIns="92424" bIns="46212" numCol="1" anchor="t" anchorCtr="0" compatLnSpc="1">
            <a:prstTxWarp prst="textNoShape">
              <a:avLst/>
            </a:prstTxWarp>
          </a:bodyPr>
          <a:lstStyle>
            <a:lvl1pPr algn="r" defTabSz="92380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9325"/>
            <a:ext cx="55133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2" rIns="92424" bIns="46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2" rIns="92424" bIns="46212" numCol="1" anchor="b" anchorCtr="0" compatLnSpc="1">
            <a:prstTxWarp prst="textNoShape">
              <a:avLst/>
            </a:prstTxWarp>
          </a:bodyPr>
          <a:lstStyle>
            <a:lvl1pPr defTabSz="92380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5475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4" tIns="46212" rIns="92424" bIns="46212" numCol="1" anchor="b" anchorCtr="0" compatLnSpc="1">
            <a:prstTxWarp prst="textNoShape">
              <a:avLst/>
            </a:prstTxWarp>
          </a:bodyPr>
          <a:lstStyle>
            <a:lvl1pPr algn="r" defTabSz="923800" eaLnBrk="1" hangingPunct="1">
              <a:defRPr sz="1200" b="0"/>
            </a:lvl1pPr>
          </a:lstStyle>
          <a:p>
            <a:pPr>
              <a:defRPr/>
            </a:pPr>
            <a:fld id="{BF4FA610-0B5F-49E1-8BBD-202999E722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940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922338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922338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922338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4388" indent="-230188" defTabSz="922338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588" indent="-230188" defTabSz="9223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8788" indent="-230188" defTabSz="9223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988" indent="-230188" defTabSz="9223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188" indent="-230188" defTabSz="9223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9D53A8-703C-4DCD-83C0-EE21DA32F183}" type="slidenum">
              <a:rPr lang="el-GR" altLang="el-GR" sz="1200" b="0" smtClean="0"/>
              <a:pPr/>
              <a:t>1</a:t>
            </a:fld>
            <a:endParaRPr lang="el-GR" altLang="el-GR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CA2D68A-A440-42AB-A8E7-7A51D0FA2058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2CFC6EA-0BED-4BC7-8511-A53D9EF0316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8938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A26BED0-8ECA-4438-9490-F3D85EDBD818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09B03A0-C33E-4251-B675-7123BA83BAC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79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BFC4D8E-2F26-45A2-99A5-4AD4586C3402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74478D-4872-448A-B678-003F521CC2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980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2A0D00D-B4D2-4E1E-A77E-128A6B7C4EDE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BD8419B3-38F9-4AAF-92D8-438EE138BE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735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52C431E-A983-4CD2-B11E-31A26964A867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C80892-0C94-4601-8A7F-CEC2FE30DF6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5246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D39895F-40B7-4B48-9BFB-AFC3B7843652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BF3386-E6A4-4EDD-8A72-C3518CA94E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322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A740B81-E43F-42B6-ADC1-BEACC9B1869D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5F0E47-432F-4258-A627-ABFE59C7C9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0623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D4E85BA-C196-4B62-86A7-68B198DB319D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781A22A-E39C-422A-93FA-5785C9AA58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6371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1D940B7-D23B-4879-A540-CA722AD262DF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8556F5-8D63-411D-A404-E3F84D7D1D8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3812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F0538FF-1B88-49AE-B22D-3AD84AB24732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349067-23BB-47B2-8AD8-BE521F4130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549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2A70536-97FD-46DD-A523-15F78232E5B6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486B1BC-338D-43DA-8BC7-72F02CCD6DD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301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86A2AFA-1E98-424F-8C15-58A96170FE8D}" type="datetime1">
              <a:rPr lang="el-GR"/>
              <a:pPr>
                <a:defRPr/>
              </a:pPr>
              <a:t>2/6/2020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pic>
        <p:nvPicPr>
          <p:cNvPr id="7" name="Picture 2" descr="C:\Users\perikos\Desktop\cropped-Logo-200x7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" y="44624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essons.sch.g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ssons.sch.gr/" TargetMode="External"/><Relationship Id="rId2" Type="http://schemas.openxmlformats.org/officeDocument/2006/relationships/hyperlink" Target="http://meeting.sch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gbluebutton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eting.sch.g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gbluebutton.org/" TargetMode="External"/><Relationship Id="rId2" Type="http://schemas.openxmlformats.org/officeDocument/2006/relationships/hyperlink" Target="http://meeting.sch.g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835025" y="1412875"/>
            <a:ext cx="7772400" cy="3311525"/>
          </a:xfrm>
        </p:spPr>
        <p:txBody>
          <a:bodyPr/>
          <a:lstStyle/>
          <a:p>
            <a:pPr eaLnBrk="1" hangingPunct="1"/>
            <a:r>
              <a:rPr lang="el-GR" altLang="el-GR" sz="2000" b="1" dirty="0" smtClean="0">
                <a:solidFill>
                  <a:srgbClr val="C00000"/>
                </a:solidFill>
              </a:rPr>
              <a:t/>
            </a:r>
            <a:br>
              <a:rPr lang="el-GR" altLang="el-GR" sz="2000" b="1" dirty="0" smtClean="0">
                <a:solidFill>
                  <a:srgbClr val="C00000"/>
                </a:solidFill>
              </a:rPr>
            </a:br>
            <a:r>
              <a:rPr lang="el-GR" altLang="el-GR" sz="3200" b="1" dirty="0" smtClean="0">
                <a:solidFill>
                  <a:srgbClr val="C00000"/>
                </a:solidFill>
              </a:rPr>
              <a:t>Πανελλήνιο Σχολικό Δίκτυο</a:t>
            </a:r>
            <a:br>
              <a:rPr lang="el-GR" altLang="el-GR" sz="3200" b="1" dirty="0" smtClean="0">
                <a:solidFill>
                  <a:srgbClr val="C00000"/>
                </a:solidFill>
              </a:rPr>
            </a:br>
            <a:r>
              <a:rPr lang="el-GR" altLang="el-GR" sz="3200" b="1" dirty="0" smtClean="0">
                <a:solidFill>
                  <a:srgbClr val="C00000"/>
                </a:solidFill>
              </a:rPr>
              <a:t/>
            </a:r>
            <a:br>
              <a:rPr lang="el-GR" altLang="el-GR" sz="3200" b="1" dirty="0" smtClean="0">
                <a:solidFill>
                  <a:srgbClr val="C00000"/>
                </a:solidFill>
              </a:rPr>
            </a:br>
            <a:r>
              <a:rPr lang="el-GR" altLang="el-GR" sz="3200" dirty="0" smtClean="0">
                <a:solidFill>
                  <a:srgbClr val="C00000"/>
                </a:solidFill>
              </a:rPr>
              <a:t>Υπηρεσία Τηλεδιασκέψεων και </a:t>
            </a:r>
            <a:r>
              <a:rPr lang="en-US" altLang="el-GR" sz="3200" dirty="0" smtClean="0">
                <a:solidFill>
                  <a:srgbClr val="C00000"/>
                </a:solidFill>
              </a:rPr>
              <a:t/>
            </a:r>
            <a:br>
              <a:rPr lang="en-US" altLang="el-GR" sz="3200" dirty="0" smtClean="0">
                <a:solidFill>
                  <a:srgbClr val="C00000"/>
                </a:solidFill>
              </a:rPr>
            </a:br>
            <a:r>
              <a:rPr lang="el-GR" altLang="el-GR" sz="3200" dirty="0" smtClean="0">
                <a:solidFill>
                  <a:srgbClr val="C00000"/>
                </a:solidFill>
              </a:rPr>
              <a:t>Υπηρεσία Ζωντανών Ηλεκτρονικών Μαθημάτων</a:t>
            </a:r>
            <a:br>
              <a:rPr lang="el-GR" altLang="el-GR" sz="3200" dirty="0" smtClean="0">
                <a:solidFill>
                  <a:srgbClr val="C00000"/>
                </a:solidFill>
              </a:rPr>
            </a:br>
            <a:endParaRPr lang="el-GR" altLang="el-GR" sz="2000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0">
              <a:solidFill>
                <a:srgbClr val="000000"/>
              </a:solidFill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539750" y="4724400"/>
            <a:ext cx="80645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l-GR" altLang="el-GR" sz="2400" b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46350" y="194470"/>
            <a:ext cx="6202363" cy="79216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Δήλωση Συμμετοχής σε Τηλεδιάσκεψη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8205788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000" b="1" smtClean="0">
                <a:solidFill>
                  <a:srgbClr val="002060"/>
                </a:solidFill>
              </a:rPr>
              <a:t>Ελεύθερη με δήλωση συμμετοχής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smtClean="0">
                <a:solidFill>
                  <a:srgbClr val="002060"/>
                </a:solidFill>
              </a:rPr>
              <a:t>Κλικ στο εικονίδιο εγγραφή</a:t>
            </a:r>
          </a:p>
          <a:p>
            <a:pPr lvl="2" eaLnBrk="1" hangingPunct="1">
              <a:lnSpc>
                <a:spcPct val="150000"/>
              </a:lnSpc>
            </a:pPr>
            <a:r>
              <a:rPr lang="el-GR" altLang="el-GR" sz="1200" smtClean="0">
                <a:solidFill>
                  <a:srgbClr val="002060"/>
                </a:solidFill>
              </a:rPr>
              <a:t> </a:t>
            </a:r>
            <a:r>
              <a:rPr lang="el-GR" altLang="el-GR" sz="1600" smtClean="0">
                <a:solidFill>
                  <a:srgbClr val="002060"/>
                </a:solidFill>
              </a:rPr>
              <a:t>«Η εγγραφή σας στην τηλεδιάσκεψη …. πραγματοποιήθηκε με επιτυχία!»</a:t>
            </a:r>
          </a:p>
          <a:p>
            <a:pPr eaLnBrk="1" hangingPunct="1">
              <a:lnSpc>
                <a:spcPct val="150000"/>
              </a:lnSpc>
            </a:pPr>
            <a:endParaRPr lang="el-GR" altLang="el-GR" sz="1600" smtClean="0">
              <a:solidFill>
                <a:srgbClr val="002060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2011CE-1B66-4777-895A-86C47FA0D8DB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43213"/>
            <a:ext cx="813752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55875" y="237332"/>
            <a:ext cx="6130925" cy="936625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rgbClr val="C00000"/>
                </a:solidFill>
              </a:rPr>
              <a:t>Δήλωση Συμμετοχής σε Τηλεδιάσκεψη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8205788" cy="46799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</a:rPr>
              <a:t>Με έγκριση από τον εισηγητή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l-GR" sz="1600" dirty="0" smtClean="0">
                <a:solidFill>
                  <a:srgbClr val="002060"/>
                </a:solidFill>
              </a:rPr>
              <a:t>Κλικ στο </a:t>
            </a:r>
            <a:r>
              <a:rPr lang="el-GR" sz="1600" dirty="0">
                <a:solidFill>
                  <a:srgbClr val="002060"/>
                </a:solidFill>
              </a:rPr>
              <a:t>εικονίδιο </a:t>
            </a:r>
            <a:r>
              <a:rPr lang="el-GR" sz="1600" b="1" dirty="0">
                <a:solidFill>
                  <a:srgbClr val="002060"/>
                </a:solidFill>
              </a:rPr>
              <a:t>Αίτηση συμμετοχής</a:t>
            </a:r>
            <a:endParaRPr lang="el-GR" sz="16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837C6-63DE-4012-A82B-37F99F2A513C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65400"/>
            <a:ext cx="785018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699792" y="161724"/>
            <a:ext cx="6130925" cy="81756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Δήλωση Συμμετοχής σε Τηλεδιάσκεψη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8205788" cy="46799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</a:rPr>
              <a:t>Με έγκριση από τον εισηγητή</a:t>
            </a:r>
            <a:endParaRPr lang="el-GR" sz="2000" b="1" dirty="0" smtClean="0">
              <a:solidFill>
                <a:srgbClr val="002060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l-GR" sz="1600" dirty="0" smtClean="0">
                <a:solidFill>
                  <a:srgbClr val="002060"/>
                </a:solidFill>
              </a:rPr>
              <a:t>Κλικ στο </a:t>
            </a:r>
            <a:r>
              <a:rPr lang="el-GR" sz="1600" dirty="0">
                <a:solidFill>
                  <a:srgbClr val="002060"/>
                </a:solidFill>
              </a:rPr>
              <a:t>εικονίδιο </a:t>
            </a:r>
            <a:r>
              <a:rPr lang="el-GR" sz="1600" b="1" dirty="0">
                <a:solidFill>
                  <a:srgbClr val="002060"/>
                </a:solidFill>
              </a:rPr>
              <a:t>Αίτηση συμμετοχής</a:t>
            </a:r>
            <a:endParaRPr lang="el-GR" sz="16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000" b="1" dirty="0" smtClean="0">
                <a:solidFill>
                  <a:srgbClr val="002060"/>
                </a:solidFill>
              </a:rPr>
              <a:t>Αναμονή αποδοχής αιτήματος από τον εισηγητή </a:t>
            </a:r>
            <a:endParaRPr lang="el-GR" sz="2000" b="1" dirty="0">
              <a:solidFill>
                <a:srgbClr val="00206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223C3-9BF3-4C98-82B6-C85BC6FEE0BB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3663"/>
            <a:ext cx="80645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02363" cy="81756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Δήλωση Συμμετοχής σε Τηλεδιάσκεψη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8205788" cy="4679950"/>
          </a:xfrm>
        </p:spPr>
        <p:txBody>
          <a:bodyPr/>
          <a:lstStyle/>
          <a:p>
            <a:pPr eaLnBrk="1" hangingPunct="1"/>
            <a:r>
              <a:rPr lang="el-GR" altLang="el-GR" sz="2000" b="1" smtClean="0">
                <a:solidFill>
                  <a:srgbClr val="002060"/>
                </a:solidFill>
              </a:rPr>
              <a:t>Με προσκλήσεις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δεν εμφανίζεται στη λίστα με τις διαθέσιμες τηλεδιασκέψεις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ο δημιουργός της πρέπει να σας στείλει πρόσκληση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8E870-63D9-40B8-9D4D-B4D7ADBD08BF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7755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627784" y="125348"/>
            <a:ext cx="6202363" cy="863600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Δήλωση Συμμετοχής σε Τηλεδιάσκεψη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8205788" cy="4679950"/>
          </a:xfrm>
        </p:spPr>
        <p:txBody>
          <a:bodyPr/>
          <a:lstStyle/>
          <a:p>
            <a:pPr eaLnBrk="1" hangingPunct="1"/>
            <a:r>
              <a:rPr lang="el-GR" altLang="el-GR" sz="2000" b="1" smtClean="0">
                <a:solidFill>
                  <a:srgbClr val="002060"/>
                </a:solidFill>
              </a:rPr>
              <a:t>Με προσκλήσεις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δεν εμφανίζεται στη λίστα με τις διαθέσιμες τηλεδιασκέψεις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ο δημιουργός της πρέπει να σας στείλει πρόσκληση</a:t>
            </a:r>
          </a:p>
          <a:p>
            <a:pPr lvl="1" eaLnBrk="1" hangingPunct="1"/>
            <a:endParaRPr lang="el-GR" altLang="el-GR" sz="1600" smtClean="0">
              <a:solidFill>
                <a:srgbClr val="00206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CCC86-B195-4C09-8D36-784B8478D62E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8597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27784" y="188914"/>
            <a:ext cx="6202363" cy="81756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Δήλωση Συμμετοχής σε Τηλεδιάσκεψη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8205788" cy="4679950"/>
          </a:xfrm>
        </p:spPr>
        <p:txBody>
          <a:bodyPr/>
          <a:lstStyle/>
          <a:p>
            <a:pPr eaLnBrk="1" hangingPunct="1"/>
            <a:r>
              <a:rPr lang="el-GR" altLang="el-GR" sz="2000" b="1" smtClean="0">
                <a:solidFill>
                  <a:srgbClr val="002060"/>
                </a:solidFill>
              </a:rPr>
              <a:t>Με προσκλήσεις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δεν εμφανίζεται στη λίστα με τις διαθέσιμες τηλεδιασκέψεις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ο δημιουργός της πρέπει να σας στείλει πρόσκληση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και στη συνέχεια να αποδεχτείτε την πρόσκληση</a:t>
            </a:r>
          </a:p>
          <a:p>
            <a:pPr lvl="1" eaLnBrk="1" hangingPunct="1"/>
            <a:endParaRPr lang="el-GR" altLang="el-GR" sz="1600" smtClean="0">
              <a:solidFill>
                <a:srgbClr val="002060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F10B2-0C89-49A9-A2FB-366B828123EA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792003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627784" y="204024"/>
            <a:ext cx="6275388" cy="863600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Έναρξη Τηλεδιάσκεψης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78812" cy="2232025"/>
          </a:xfrm>
        </p:spPr>
        <p:txBody>
          <a:bodyPr/>
          <a:lstStyle/>
          <a:p>
            <a:pPr eaLnBrk="1" hangingPunct="1"/>
            <a:r>
              <a:rPr lang="el-GR" altLang="el-GR" sz="2000" b="1" smtClean="0">
                <a:solidFill>
                  <a:srgbClr val="002060"/>
                </a:solidFill>
              </a:rPr>
              <a:t>Οι τηλεδιασκέψεις μου</a:t>
            </a:r>
          </a:p>
          <a:p>
            <a:pPr lvl="1" eaLnBrk="1" hangingPunct="1"/>
            <a:r>
              <a:rPr lang="el-GR" altLang="el-GR" sz="1800" smtClean="0">
                <a:solidFill>
                  <a:srgbClr val="002060"/>
                </a:solidFill>
              </a:rPr>
              <a:t>30 λεπτά πριν την ώρα έναρξης μιας τηλεδιάσκεψης θα είναι ορατό το εικονίδιο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4F31A-51D2-4B64-B3EA-7D6A3AEE5722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28677" name="Group 2"/>
          <p:cNvGrpSpPr>
            <a:grpSpLocks/>
          </p:cNvGrpSpPr>
          <p:nvPr/>
        </p:nvGrpSpPr>
        <p:grpSpPr bwMode="auto">
          <a:xfrm>
            <a:off x="468313" y="2678113"/>
            <a:ext cx="8280400" cy="2232025"/>
            <a:chOff x="4211960" y="1340768"/>
            <a:chExt cx="4838328" cy="1503578"/>
          </a:xfrm>
        </p:grpSpPr>
        <p:pic>
          <p:nvPicPr>
            <p:cNvPr id="2867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340768"/>
              <a:ext cx="4838328" cy="32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668363"/>
              <a:ext cx="4838328" cy="117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081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627784" y="256252"/>
            <a:ext cx="6202363" cy="79216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Έναρξη Τηλεδιάσκεψης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78812" cy="2232025"/>
          </a:xfrm>
        </p:spPr>
        <p:txBody>
          <a:bodyPr/>
          <a:lstStyle/>
          <a:p>
            <a:pPr eaLnBrk="1" hangingPunct="1"/>
            <a:r>
              <a:rPr lang="el-GR" altLang="el-GR" sz="2000" b="1" smtClean="0">
                <a:solidFill>
                  <a:srgbClr val="002060"/>
                </a:solidFill>
              </a:rPr>
              <a:t>Περιβάλλον Τηλεδιάσκεψης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954CCA-1987-4244-BF23-1ADDDC506C09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8" y="1916832"/>
            <a:ext cx="879617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472249" y="204723"/>
            <a:ext cx="6202363" cy="871537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Διαγραφή Τηλεδιάσκεψης</a:t>
            </a:r>
            <a:endParaRPr lang="el-GR" altLang="el-GR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78812" cy="2232025"/>
          </a:xfrm>
        </p:spPr>
        <p:txBody>
          <a:bodyPr/>
          <a:lstStyle/>
          <a:p>
            <a:pPr eaLnBrk="1" hangingPunct="1"/>
            <a:r>
              <a:rPr lang="el-GR" altLang="el-GR" sz="1800" smtClean="0">
                <a:solidFill>
                  <a:srgbClr val="002060"/>
                </a:solidFill>
              </a:rPr>
              <a:t>Μεταβείτε στη σελίδα «Οι τηλεδιασκέψεις μου» </a:t>
            </a:r>
          </a:p>
          <a:p>
            <a:pPr eaLnBrk="1" hangingPunct="1"/>
            <a:r>
              <a:rPr lang="el-GR" altLang="el-GR" sz="1800" smtClean="0">
                <a:solidFill>
                  <a:srgbClr val="002060"/>
                </a:solidFill>
              </a:rPr>
              <a:t>και στην καρτέλα «Έχω δημιουργήσει»</a:t>
            </a:r>
          </a:p>
          <a:p>
            <a:pPr eaLnBrk="1" hangingPunct="1"/>
            <a:r>
              <a:rPr lang="el-GR" altLang="el-GR" sz="1800" smtClean="0">
                <a:solidFill>
                  <a:srgbClr val="002060"/>
                </a:solidFill>
              </a:rPr>
              <a:t>κάντε κλικ πάνω από τον τίτλο της για να ανοίξει η σελίδα πληροφοριών της.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8D951A-5148-4036-8569-7E2ABC7BF54F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76327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56550" y="3933825"/>
            <a:ext cx="431800" cy="3587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133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l-GR" altLang="el-GR" sz="2800" b="1" dirty="0" smtClean="0">
                <a:solidFill>
                  <a:srgbClr val="002060"/>
                </a:solidFill>
              </a:rPr>
              <a:t>Υπηρεσία Ζωντανών Ηλεκτρονικών </a:t>
            </a:r>
            <a:endParaRPr lang="en-US" altLang="el-GR" sz="28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l-GR" altLang="el-GR" sz="2800" b="1" dirty="0" smtClean="0">
                <a:solidFill>
                  <a:srgbClr val="002060"/>
                </a:solidFill>
              </a:rPr>
              <a:t>Μαθημάτων</a:t>
            </a:r>
            <a:endParaRPr lang="en-US" altLang="el-GR" sz="28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l-GR" altLang="el-GR" sz="2800" b="1" dirty="0" smtClean="0">
                <a:solidFill>
                  <a:srgbClr val="002060"/>
                </a:solidFill>
              </a:rPr>
              <a:t> </a:t>
            </a:r>
            <a:r>
              <a:rPr lang="en-US" altLang="el-GR" sz="2800" b="1" dirty="0" smtClean="0">
                <a:solidFill>
                  <a:srgbClr val="002060"/>
                </a:solidFill>
                <a:hlinkClick r:id="rId2"/>
              </a:rPr>
              <a:t>http://lessons.sch.gr</a:t>
            </a:r>
            <a:r>
              <a:rPr lang="en-US" altLang="el-GR" sz="2800" b="1" dirty="0" smtClean="0">
                <a:solidFill>
                  <a:srgbClr val="002060"/>
                </a:solidFill>
              </a:rPr>
              <a:t> </a:t>
            </a:r>
            <a:endParaRPr lang="el-GR" altLang="el-GR" sz="28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>
              <a:solidFill>
                <a:srgbClr val="00206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DA601-4902-4524-ACB6-5470054D8190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27784" y="212950"/>
            <a:ext cx="6264275" cy="839787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Εισαγωγή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1335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l-GR" altLang="el-GR" sz="1600" dirty="0" smtClean="0">
                <a:solidFill>
                  <a:srgbClr val="002060"/>
                </a:solidFill>
              </a:rPr>
              <a:t>Υπηρεσίες σύγχρονης επικοινωνίας του Πανελλήνιου Σχολικού Δικτύου (ΠΣΔ)</a:t>
            </a:r>
            <a:endParaRPr lang="en-US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1600" b="1" dirty="0" smtClean="0">
                <a:solidFill>
                  <a:srgbClr val="002060"/>
                </a:solidFill>
              </a:rPr>
              <a:t>Υπηρεσία τηλεδιασκέψεων </a:t>
            </a:r>
            <a:r>
              <a:rPr lang="en-US" altLang="el-GR" sz="1600" b="1" dirty="0" smtClean="0">
                <a:solidFill>
                  <a:srgbClr val="002060"/>
                </a:solidFill>
                <a:hlinkClick r:id="rId2"/>
              </a:rPr>
              <a:t>http://meeting.sch.gr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   </a:t>
            </a:r>
            <a:endParaRPr lang="el-GR" altLang="el-GR" sz="16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1600" b="1" dirty="0" smtClean="0">
                <a:solidFill>
                  <a:srgbClr val="002060"/>
                </a:solidFill>
              </a:rPr>
              <a:t>Υπηρεσία ζωντανών ηλεκτρονικών μαθημάτων </a:t>
            </a:r>
            <a:r>
              <a:rPr lang="en-US" altLang="el-GR" sz="1600" b="1" dirty="0" smtClean="0">
                <a:solidFill>
                  <a:srgbClr val="002060"/>
                </a:solidFill>
                <a:hlinkClick r:id="rId3"/>
              </a:rPr>
              <a:t>http://lessons.sch.gr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  </a:t>
            </a:r>
            <a:endParaRPr lang="el-GR" altLang="el-GR" sz="1600" b="1" dirty="0" smtClean="0">
              <a:solidFill>
                <a:srgbClr val="00206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DA601-4902-4524-ACB6-5470054D8190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1"/>
            <a:ext cx="4933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4201"/>
            <a:ext cx="17914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4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27784" y="212950"/>
            <a:ext cx="6264275" cy="839787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Εισαγωγή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133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l-GR" altLang="el-GR" sz="1800" b="1" dirty="0" smtClean="0">
                <a:solidFill>
                  <a:srgbClr val="002060"/>
                </a:solidFill>
              </a:rPr>
              <a:t>http://</a:t>
            </a:r>
            <a:r>
              <a:rPr lang="en-US" altLang="el-GR" sz="1800" b="1" dirty="0" smtClean="0">
                <a:solidFill>
                  <a:srgbClr val="002060"/>
                </a:solidFill>
              </a:rPr>
              <a:t>lessons</a:t>
            </a:r>
            <a:r>
              <a:rPr lang="el-GR" altLang="el-GR" sz="1800" b="1" dirty="0" smtClean="0">
                <a:solidFill>
                  <a:srgbClr val="002060"/>
                </a:solidFill>
              </a:rPr>
              <a:t>.</a:t>
            </a:r>
            <a:r>
              <a:rPr lang="el-GR" altLang="el-GR" sz="1800" b="1" dirty="0" err="1" smtClean="0">
                <a:solidFill>
                  <a:srgbClr val="002060"/>
                </a:solidFill>
              </a:rPr>
              <a:t>sch.gr</a:t>
            </a:r>
            <a:r>
              <a:rPr lang="el-GR" altLang="el-GR" sz="18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Δίνει τη δυνατότητα στους εκπαιδευτικούς να πραγματοποιούν διαδικτυακά μαθήματα με τους μαθητές τους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Είναι απαραίτητο τόσο οι εκπαιδευτικοί όσο και οι μαθητές να έχουν λογαριασμό στο ΠΣΔ</a:t>
            </a: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Έναρξη λειτουργίας Μάρτιος 2020 και μέχρι σήμερα: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έχουν επισκεφτεί την υπηρεσία </a:t>
            </a:r>
            <a:r>
              <a:rPr lang="el-GR" altLang="el-GR" sz="1600" b="1" dirty="0" smtClean="0">
                <a:solidFill>
                  <a:srgbClr val="002060"/>
                </a:solidFill>
              </a:rPr>
              <a:t>39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.</a:t>
            </a:r>
            <a:r>
              <a:rPr lang="el-GR" altLang="el-GR" sz="1600" b="1" dirty="0" smtClean="0">
                <a:solidFill>
                  <a:srgbClr val="002060"/>
                </a:solidFill>
              </a:rPr>
              <a:t>800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 </a:t>
            </a:r>
            <a:r>
              <a:rPr lang="el-GR" altLang="el-GR" sz="1600" dirty="0" smtClean="0">
                <a:solidFill>
                  <a:srgbClr val="002060"/>
                </a:solidFill>
              </a:rPr>
              <a:t>μέλη του Πανελλήνιου Σχολικού Δικτύου.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έχουν διεξαχθεί περισσότερες απο </a:t>
            </a:r>
            <a:r>
              <a:rPr lang="en-US" altLang="el-GR" sz="1600" b="1" dirty="0">
                <a:solidFill>
                  <a:srgbClr val="002060"/>
                </a:solidFill>
              </a:rPr>
              <a:t>7.500</a:t>
            </a:r>
            <a:r>
              <a:rPr lang="en-US" altLang="el-GR" sz="1600" dirty="0" smtClean="0"/>
              <a:t> </a:t>
            </a:r>
            <a:r>
              <a:rPr lang="el-GR" altLang="el-GR" sz="1600" dirty="0">
                <a:solidFill>
                  <a:srgbClr val="002060"/>
                </a:solidFill>
              </a:rPr>
              <a:t>τηλεδιασκέψεις</a:t>
            </a:r>
            <a:endParaRPr lang="en-US" altLang="el-GR" sz="1600" dirty="0">
              <a:solidFill>
                <a:srgbClr val="002060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Χρήση του ανοικτού λογισμικού Big Blue Button (BBB) </a:t>
            </a:r>
            <a:r>
              <a:rPr lang="el-GR" altLang="el-GR" sz="1600" dirty="0" smtClean="0">
                <a:solidFill>
                  <a:srgbClr val="002060"/>
                </a:solidFill>
                <a:hlinkClick r:id="rId2"/>
              </a:rPr>
              <a:t>http://bigbluebutton.org/</a:t>
            </a:r>
            <a:r>
              <a:rPr lang="el-GR" altLang="el-GR" sz="1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DA601-4902-4524-ACB6-5470054D8190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90812" y="260648"/>
            <a:ext cx="6202363" cy="714375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Χρήση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087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000" b="1" dirty="0" smtClean="0">
                <a:solidFill>
                  <a:srgbClr val="002060"/>
                </a:solidFill>
              </a:rPr>
              <a:t>Εξ αποστάσεως διδασκαλία στα σχολεία</a:t>
            </a:r>
            <a:endParaRPr lang="el-GR" altLang="el-GR" sz="20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dirty="0" smtClean="0">
                <a:solidFill>
                  <a:srgbClr val="002060"/>
                </a:solidFill>
              </a:rPr>
              <a:t>ο εκπαιδευτικός μπορεί να πραγματοποιήσει ηλεκτρονικά το σύγχρονο μέρος του μαθήματός του με τους μαθητές του.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dirty="0" smtClean="0">
                <a:solidFill>
                  <a:srgbClr val="002060"/>
                </a:solidFill>
              </a:rPr>
              <a:t>Οι μαθητές ενημερώνονται και μπορούν να παρακολουθήσουν τα μαθήματα των καθηγητών του σχολείου τους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dirty="0" smtClean="0">
                <a:solidFill>
                  <a:srgbClr val="002060"/>
                </a:solidFill>
              </a:rPr>
              <a:t>Σύνδεση και διεξαγωγή του μαθήματος σε εικονική τάξη στο σύστημα </a:t>
            </a:r>
            <a:r>
              <a:rPr lang="en-US" altLang="el-GR" sz="1800" dirty="0" err="1" smtClean="0">
                <a:solidFill>
                  <a:srgbClr val="002060"/>
                </a:solidFill>
              </a:rPr>
              <a:t>BigBlueButton</a:t>
            </a:r>
            <a:r>
              <a:rPr lang="el-GR" altLang="el-GR" sz="18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A5908-EB91-4A83-B6B6-799A636CF927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99792" y="136525"/>
            <a:ext cx="6273800" cy="863600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Δημιουργία Ηλεκτρονικού Μαθήματος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3035300" cy="4784725"/>
          </a:xfrm>
        </p:spPr>
        <p:txBody>
          <a:bodyPr/>
          <a:lstStyle/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dirty="0" smtClean="0">
                <a:solidFill>
                  <a:srgbClr val="002060"/>
                </a:solidFill>
              </a:rPr>
              <a:t>Μεταβείτε στη σελίδα της υπηρεσίας</a:t>
            </a:r>
            <a:r>
              <a:rPr lang="en-US" altLang="el-GR" sz="1600" dirty="0" smtClean="0">
                <a:solidFill>
                  <a:srgbClr val="002060"/>
                </a:solidFill>
              </a:rPr>
              <a:t> </a:t>
            </a:r>
            <a:r>
              <a:rPr lang="el-GR" altLang="el-GR" sz="1600" b="1" dirty="0" smtClean="0">
                <a:solidFill>
                  <a:srgbClr val="002060"/>
                </a:solidFill>
              </a:rPr>
              <a:t>http://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lessons</a:t>
            </a:r>
            <a:r>
              <a:rPr lang="el-GR" altLang="el-GR" sz="1600" b="1" dirty="0" smtClean="0">
                <a:solidFill>
                  <a:srgbClr val="002060"/>
                </a:solidFill>
              </a:rPr>
              <a:t>.</a:t>
            </a:r>
            <a:r>
              <a:rPr lang="el-GR" altLang="el-GR" sz="1600" b="1" dirty="0" err="1" smtClean="0">
                <a:solidFill>
                  <a:srgbClr val="002060"/>
                </a:solidFill>
              </a:rPr>
              <a:t>sch.gr</a:t>
            </a:r>
            <a:r>
              <a:rPr lang="el-GR" altLang="el-GR" sz="1600" b="1" dirty="0" smtClean="0">
                <a:solidFill>
                  <a:srgbClr val="002060"/>
                </a:solidFill>
              </a:rPr>
              <a:t> </a:t>
            </a:r>
          </a:p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dirty="0" smtClean="0">
                <a:solidFill>
                  <a:srgbClr val="002060"/>
                </a:solidFill>
              </a:rPr>
              <a:t>Συνδεθείτε με τα στοιχεία λογαριασμού σας στο ΠΣΔ </a:t>
            </a:r>
          </a:p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dirty="0" smtClean="0">
                <a:solidFill>
                  <a:srgbClr val="002060"/>
                </a:solidFill>
              </a:rPr>
              <a:t>Μετά την επιτυχή είσοδό σας στην υπηρεσία θα μεταβείτε στη σελίδα «Δημιουργήστε» από το πάνω οριζόντιο μενού.</a:t>
            </a:r>
          </a:p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dirty="0" smtClean="0">
                <a:solidFill>
                  <a:srgbClr val="002060"/>
                </a:solidFill>
              </a:rPr>
              <a:t>Συμπληρώστε τα στοιχεία στην φόρμα δημιουργίας νέας Τηλεδιάσκεψης.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E2C74-1EB3-476C-BD2E-5CE2AF89BD03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53285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99792" y="136525"/>
            <a:ext cx="6273800" cy="863600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Πρόγραμμα Μαθημάτων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E2C74-1EB3-476C-BD2E-5CE2AF89BD03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0" y="1103086"/>
            <a:ext cx="8210273" cy="5352992"/>
          </a:xfrm>
        </p:spPr>
      </p:pic>
    </p:spTree>
    <p:extLst>
      <p:ext uri="{BB962C8B-B14F-4D97-AF65-F5344CB8AC3E}">
        <p14:creationId xmlns:p14="http://schemas.microsoft.com/office/powerpoint/2010/main" val="16264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99792" y="136525"/>
            <a:ext cx="6273800" cy="863600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Σύγχρονο μέρος στο </a:t>
            </a:r>
            <a:r>
              <a:rPr lang="en-US" altLang="el-GR" sz="2400" b="1" dirty="0" smtClean="0">
                <a:solidFill>
                  <a:srgbClr val="C00000"/>
                </a:solidFill>
              </a:rPr>
              <a:t>Big Blue Button</a:t>
            </a:r>
            <a:endParaRPr lang="el-GR" altLang="el-GR" sz="2400" b="1" dirty="0" smtClean="0">
              <a:solidFill>
                <a:srgbClr val="C000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E2C74-1EB3-476C-BD2E-5CE2AF89BD03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6" y="1484784"/>
            <a:ext cx="86900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/>
          </p:cNvSpPr>
          <p:nvPr/>
        </p:nvSpPr>
        <p:spPr bwMode="auto">
          <a:xfrm>
            <a:off x="539750" y="1916832"/>
            <a:ext cx="7775575" cy="33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 2" pitchFamily="18" charset="2"/>
              <a:buNone/>
              <a:defRPr/>
            </a:pPr>
            <a:endParaRPr lang="el-GR" sz="1800" kern="0" dirty="0" smtClean="0">
              <a:solidFill>
                <a:srgbClr val="0099CC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l-GR" sz="1800" kern="0" dirty="0" smtClean="0">
                <a:solidFill>
                  <a:srgbClr val="C00000"/>
                </a:solidFill>
              </a:rPr>
              <a:t>Σας ευχαριστώ για την προσοχή σας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l-GR" sz="1800" kern="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l-GR" sz="1800" kern="0" dirty="0" smtClean="0">
                <a:solidFill>
                  <a:srgbClr val="C00000"/>
                </a:solidFill>
              </a:rPr>
              <a:t>Ερωτήσεις;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l-GR" sz="1800" kern="0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kern="0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kern="0" dirty="0">
              <a:solidFill>
                <a:srgbClr val="C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1800" kern="0" dirty="0" smtClean="0">
              <a:solidFill>
                <a:srgbClr val="C00000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						</a:t>
            </a:r>
            <a:r>
              <a:rPr lang="en-US" sz="1600" kern="0" dirty="0" err="1" smtClean="0">
                <a:solidFill>
                  <a:srgbClr val="002060"/>
                </a:solidFill>
              </a:rPr>
              <a:t>perikos</a:t>
            </a:r>
            <a:r>
              <a:rPr lang="el-GR" sz="1600" kern="0" dirty="0" smtClean="0">
                <a:solidFill>
                  <a:srgbClr val="002060"/>
                </a:solidFill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</a:rPr>
              <a:t>[at] </a:t>
            </a:r>
            <a:r>
              <a:rPr lang="en-US" sz="1600" kern="0" dirty="0" err="1" smtClean="0">
                <a:solidFill>
                  <a:srgbClr val="002060"/>
                </a:solidFill>
              </a:rPr>
              <a:t>cti</a:t>
            </a:r>
            <a:r>
              <a:rPr lang="en-US" sz="1600" kern="0" dirty="0" smtClean="0">
                <a:solidFill>
                  <a:srgbClr val="002060"/>
                </a:solidFill>
              </a:rPr>
              <a:t> [dot] gr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600" kern="0" dirty="0" smtClean="0">
              <a:solidFill>
                <a:srgbClr val="002060"/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l-GR" sz="1600" kern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133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l-GR" sz="1600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l-GR" altLang="el-GR" sz="2800" b="1" dirty="0" smtClean="0">
                <a:solidFill>
                  <a:srgbClr val="002060"/>
                </a:solidFill>
              </a:rPr>
              <a:t>Υπηρεσία τηλεδιασκέψεων</a:t>
            </a:r>
            <a:endParaRPr lang="en-US" altLang="el-GR" sz="28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l-GR" altLang="el-GR" sz="2800" b="1" dirty="0" smtClean="0">
                <a:solidFill>
                  <a:srgbClr val="002060"/>
                </a:solidFill>
              </a:rPr>
              <a:t> </a:t>
            </a:r>
            <a:r>
              <a:rPr lang="en-US" altLang="el-GR" sz="2800" b="1" dirty="0" smtClean="0">
                <a:solidFill>
                  <a:srgbClr val="002060"/>
                </a:solidFill>
                <a:hlinkClick r:id="rId2"/>
              </a:rPr>
              <a:t>http://meeting.sch.gr</a:t>
            </a:r>
            <a:r>
              <a:rPr lang="en-US" altLang="el-GR" sz="2800" b="1" dirty="0" smtClean="0">
                <a:solidFill>
                  <a:srgbClr val="002060"/>
                </a:solidFill>
              </a:rPr>
              <a:t>   </a:t>
            </a:r>
            <a:endParaRPr lang="el-GR" altLang="el-GR" sz="28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l-GR" altLang="el-GR" sz="1600" dirty="0">
              <a:solidFill>
                <a:srgbClr val="00206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DA601-4902-4524-ACB6-5470054D8190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27784" y="212950"/>
            <a:ext cx="6264275" cy="839787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Εισαγωγή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133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l-GR" altLang="el-GR" sz="1800" b="1" dirty="0" smtClean="0">
                <a:solidFill>
                  <a:srgbClr val="002060"/>
                </a:solidFill>
                <a:hlinkClick r:id="rId2"/>
              </a:rPr>
              <a:t>http://meeting.sch.gr</a:t>
            </a:r>
            <a:r>
              <a:rPr lang="el-GR" altLang="el-GR" sz="18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ανάγκη για άμεση επικοινωνία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διεξαγωγή τηλεδιασκέψεων μεταξύ των μελών του ΠΣΔ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Όλοι οι χρήστες του ΠΣΔ έχουν την δυνατότητα: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να συνδεθούν στην υπηρεσία,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να δημιουργήσουν τηλεδιασκέψεις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οι μαθητές δεν μπορούν να δημιουργήσουν τηλεδιάσκεψη, μπορούν όμως να συμμετέχουν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να προσπελάσουν τις διαθέσιμες τηλεδιασκέψεις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να παρακολουθούν αυτές που τους ενδιαφέρουν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Χρήση του ανοικτού λογισμικού </a:t>
            </a:r>
            <a:r>
              <a:rPr lang="el-GR" altLang="el-GR" sz="1800" dirty="0" err="1" smtClean="0">
                <a:solidFill>
                  <a:srgbClr val="002060"/>
                </a:solidFill>
              </a:rPr>
              <a:t>Big</a:t>
            </a:r>
            <a:r>
              <a:rPr lang="el-GR" altLang="el-GR" sz="1800" dirty="0" smtClean="0">
                <a:solidFill>
                  <a:srgbClr val="002060"/>
                </a:solidFill>
              </a:rPr>
              <a:t> </a:t>
            </a:r>
            <a:r>
              <a:rPr lang="el-GR" altLang="el-GR" sz="1800" dirty="0" err="1" smtClean="0">
                <a:solidFill>
                  <a:srgbClr val="002060"/>
                </a:solidFill>
              </a:rPr>
              <a:t>Blue</a:t>
            </a:r>
            <a:r>
              <a:rPr lang="el-GR" altLang="el-GR" sz="1800" dirty="0" smtClean="0">
                <a:solidFill>
                  <a:srgbClr val="002060"/>
                </a:solidFill>
              </a:rPr>
              <a:t> </a:t>
            </a:r>
            <a:r>
              <a:rPr lang="el-GR" altLang="el-GR" sz="1800" dirty="0" err="1" smtClean="0">
                <a:solidFill>
                  <a:srgbClr val="002060"/>
                </a:solidFill>
              </a:rPr>
              <a:t>Button</a:t>
            </a:r>
            <a:r>
              <a:rPr lang="el-GR" altLang="el-GR" sz="1800" dirty="0" smtClean="0">
                <a:solidFill>
                  <a:srgbClr val="002060"/>
                </a:solidFill>
              </a:rPr>
              <a:t> (BBB) </a:t>
            </a:r>
            <a:r>
              <a:rPr lang="el-GR" altLang="el-GR" sz="1600" dirty="0" smtClean="0">
                <a:solidFill>
                  <a:srgbClr val="002060"/>
                </a:solidFill>
                <a:hlinkClick r:id="rId3"/>
              </a:rPr>
              <a:t>http://bigbluebutton.org/</a:t>
            </a:r>
            <a:r>
              <a:rPr lang="el-GR" altLang="el-GR" sz="1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DA601-4902-4524-ACB6-5470054D8190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27784" y="212950"/>
            <a:ext cx="6264275" cy="839787"/>
          </a:xfrm>
        </p:spPr>
        <p:txBody>
          <a:bodyPr/>
          <a:lstStyle/>
          <a:p>
            <a:pPr eaLnBrk="1" hangingPunct="1"/>
            <a:r>
              <a:rPr lang="el-GR" altLang="el-GR" sz="2400" b="1" dirty="0">
                <a:solidFill>
                  <a:srgbClr val="C00000"/>
                </a:solidFill>
              </a:rPr>
              <a:t>Στοιχεία </a:t>
            </a:r>
            <a:r>
              <a:rPr lang="el-GR" altLang="el-GR" sz="2400" b="1" dirty="0" smtClean="0">
                <a:solidFill>
                  <a:srgbClr val="C00000"/>
                </a:solidFill>
              </a:rPr>
              <a:t>χρήσης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133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l-GR" altLang="el-GR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1800" dirty="0" smtClean="0">
                <a:solidFill>
                  <a:srgbClr val="002060"/>
                </a:solidFill>
              </a:rPr>
              <a:t>Έναρξη λειτουργίας Ιούλιος 2014 και μέχρι σήμερα: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έχουν επισκεφτεί την υπηρεσία 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52.273 </a:t>
            </a:r>
            <a:r>
              <a:rPr lang="el-GR" altLang="el-GR" sz="1600" dirty="0" smtClean="0">
                <a:solidFill>
                  <a:srgbClr val="002060"/>
                </a:solidFill>
              </a:rPr>
              <a:t>μέλη του Πανελλήνιου Σχολικού Δικτύου.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έχουν διεξαχθεί 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9.617</a:t>
            </a:r>
            <a:r>
              <a:rPr lang="en-US" altLang="el-GR" sz="1600" dirty="0" smtClean="0">
                <a:solidFill>
                  <a:srgbClr val="002060"/>
                </a:solidFill>
              </a:rPr>
              <a:t> </a:t>
            </a:r>
            <a:r>
              <a:rPr lang="el-GR" altLang="el-GR" sz="1600" dirty="0" smtClean="0">
                <a:solidFill>
                  <a:srgbClr val="002060"/>
                </a:solidFill>
              </a:rPr>
              <a:t>τηλεδιασκέψεις, συνολικής διάρκειας </a:t>
            </a:r>
            <a:r>
              <a:rPr lang="en-US" altLang="el-GR" sz="1600" b="1" dirty="0" smtClean="0">
                <a:solidFill>
                  <a:srgbClr val="002060"/>
                </a:solidFill>
              </a:rPr>
              <a:t>13.430</a:t>
            </a:r>
            <a:r>
              <a:rPr lang="el-GR" altLang="el-GR" sz="1600" dirty="0" smtClean="0">
                <a:solidFill>
                  <a:srgbClr val="002060"/>
                </a:solidFill>
              </a:rPr>
              <a:t> ωρών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600" dirty="0" smtClean="0">
                <a:solidFill>
                  <a:srgbClr val="002060"/>
                </a:solidFill>
              </a:rPr>
              <a:t>Μάρτιος 2020- σήμερα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200" dirty="0">
                <a:solidFill>
                  <a:srgbClr val="002060"/>
                </a:solidFill>
              </a:rPr>
              <a:t>Διεξαγωγή </a:t>
            </a:r>
            <a:r>
              <a:rPr lang="el-GR" altLang="el-GR" sz="1200" dirty="0" smtClean="0">
                <a:solidFill>
                  <a:srgbClr val="002060"/>
                </a:solidFill>
              </a:rPr>
              <a:t>μαθημάτων πρωτοβάθμιας στο πλαίσιο της αποστάσεως διδασκαλίας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200" dirty="0" smtClean="0">
                <a:solidFill>
                  <a:srgbClr val="002060"/>
                </a:solidFill>
              </a:rPr>
              <a:t>Διεξαγωγή περισσότερες από </a:t>
            </a:r>
            <a:r>
              <a:rPr lang="el-GR" altLang="el-GR" sz="1200" b="1" dirty="0" smtClean="0">
                <a:solidFill>
                  <a:srgbClr val="002060"/>
                </a:solidFill>
              </a:rPr>
              <a:t>8.250</a:t>
            </a:r>
            <a:r>
              <a:rPr lang="el-GR" altLang="el-GR" sz="1200" dirty="0" smtClean="0">
                <a:solidFill>
                  <a:srgbClr val="002060"/>
                </a:solidFill>
              </a:rPr>
              <a:t> μαθημάτων μέσω τηλεδιάσκεψης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endParaRPr lang="el-GR" sz="12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l-GR" sz="1600" dirty="0">
                <a:solidFill>
                  <a:srgbClr val="002060"/>
                </a:solidFill>
              </a:rPr>
              <a:t>Διεξαγωγή τηλεδιασκέψεων της Δ/</a:t>
            </a:r>
            <a:r>
              <a:rPr lang="el-GR" sz="1600" dirty="0" err="1">
                <a:solidFill>
                  <a:srgbClr val="002060"/>
                </a:solidFill>
              </a:rPr>
              <a:t>νσης</a:t>
            </a:r>
            <a:r>
              <a:rPr lang="el-GR" sz="1600" dirty="0">
                <a:solidFill>
                  <a:srgbClr val="002060"/>
                </a:solidFill>
              </a:rPr>
              <a:t> Δίωξης Ηλεκτρονικού </a:t>
            </a:r>
            <a:r>
              <a:rPr lang="el-GR" sz="1600" dirty="0" smtClean="0">
                <a:solidFill>
                  <a:srgbClr val="002060"/>
                </a:solidFill>
              </a:rPr>
              <a:t>με </a:t>
            </a:r>
            <a:r>
              <a:rPr lang="el-GR" sz="1600" dirty="0">
                <a:solidFill>
                  <a:srgbClr val="002060"/>
                </a:solidFill>
              </a:rPr>
              <a:t>θέμα: «Ασφαλής πλοήγηση στο διαδίκτυο».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200" dirty="0" smtClean="0">
                <a:solidFill>
                  <a:srgbClr val="002060"/>
                </a:solidFill>
              </a:rPr>
              <a:t>Διεξαγωγή 49 </a:t>
            </a:r>
            <a:r>
              <a:rPr lang="el-GR" altLang="el-GR" sz="1200" dirty="0">
                <a:solidFill>
                  <a:srgbClr val="002060"/>
                </a:solidFill>
              </a:rPr>
              <a:t>τηλεδιασκέψεων</a:t>
            </a:r>
            <a:r>
              <a:rPr lang="el-GR" altLang="el-GR" sz="1200" dirty="0" smtClean="0">
                <a:solidFill>
                  <a:srgbClr val="002060"/>
                </a:solidFill>
              </a:rPr>
              <a:t> με 2311 σχολικές και διοικητικές μονάδες.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DA601-4902-4524-ACB6-5470054D8190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90812" y="260648"/>
            <a:ext cx="6202363" cy="714375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Προτάσεις Χρήσης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087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000" b="1" smtClean="0">
                <a:solidFill>
                  <a:srgbClr val="002060"/>
                </a:solidFill>
              </a:rPr>
              <a:t>Τηλεδιάσκεψη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smtClean="0">
                <a:solidFill>
                  <a:srgbClr val="002060"/>
                </a:solidFill>
              </a:rPr>
              <a:t>για παρουσίαση, συνεργασία και ανταλλαγή απόψεων για ένα συγκεκριμένο θέμα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000" b="1" smtClean="0">
                <a:solidFill>
                  <a:srgbClr val="002060"/>
                </a:solidFill>
              </a:rPr>
              <a:t>Ομιλία και παρουσίαση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smtClean="0">
                <a:solidFill>
                  <a:srgbClr val="002060"/>
                </a:solidFill>
              </a:rPr>
              <a:t>(εισήγηση) ενός θέματος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2000" b="1" smtClean="0">
                <a:solidFill>
                  <a:srgbClr val="002060"/>
                </a:solidFill>
              </a:rPr>
              <a:t>Τηλεκπαίδευση-εικονική τάξη</a:t>
            </a:r>
            <a:r>
              <a:rPr lang="el-GR" altLang="el-GR" sz="2000" smtClean="0">
                <a:solidFill>
                  <a:srgbClr val="002060"/>
                </a:solidFill>
              </a:rPr>
              <a:t>,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l-GR" sz="1800" smtClean="0">
                <a:solidFill>
                  <a:srgbClr val="002060"/>
                </a:solidFill>
              </a:rPr>
              <a:t>ο εκπαιδευτικός μπορεί να πραγματοποιήσει ένα μάθημα που απευθύνεται σε εκπαιδευόμενους που βρίσκονται σε σημεία γεωγραφικά απομακρυσμένα και οι οποίοι συμμετέχουν στην εκπαίδευση μέσω του υπολογιστή τους.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A5908-EB91-4A83-B6B6-799A636CF927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202363" cy="858837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Τρόποι Συμμετοχής σε Τηλεδιάσκεψη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135937" cy="515937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l-GR" altLang="el-GR" sz="1800" b="1" smtClean="0">
                <a:solidFill>
                  <a:srgbClr val="002060"/>
                </a:solidFill>
              </a:rPr>
              <a:t>Με προσκλήσεις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Ο εισηγητής της τηλεδιάσκεψης αποστέλλει προσκλήσεις στα άτομα που επιθυμεί.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Μόνο τα άτομα που έχουν προσκλήσεις μπορούν να συμμετάσχουν στην τηλεδιάσκεψη.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Η τηλεδιάσκεψη δεν θα παρουσιάζεται στον κατάλογο τηλεδιασκέψεων και στα αποτελέσματα αναζήτησης.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b="1" smtClean="0">
                <a:solidFill>
                  <a:srgbClr val="002060"/>
                </a:solidFill>
              </a:rPr>
              <a:t>Με έγκριση από τον εισηγητή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Κάθε μέλος του ΠΣΔ μπορεί να αιτηθεί να συμμετάσχει σε αυτή την τηλεδιάσκεψη.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Ο εισηγητής της τηλεδιάσκεψης αποδέχεται ή απορρίπτει την αίτηση για συμμετοχή.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Η τηλεδιάσκεψη θα παρουσιάζεται στον κατάλογο τηλεδιασκέψεων και στα αποτελέσματα αναζήτησης.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1800" b="1" smtClean="0">
                <a:solidFill>
                  <a:srgbClr val="002060"/>
                </a:solidFill>
              </a:rPr>
              <a:t>Ελεύθερη με δήλωση συμμετοχής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Κάθε μέλος του ΠΣΔ μπορεί να συμμετέχει σε αυτή την τηλεδιάσκεψη 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εφόσον υπάρχουν ελεύθερες θέσεις.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1600" smtClean="0">
                <a:solidFill>
                  <a:srgbClr val="002060"/>
                </a:solidFill>
              </a:rPr>
              <a:t>Η τηλεδιάσκεψη παρουσιάζεται στον κατάλογο τηλεδιασκέψεων και στα αποτελέσματα αναζήτησης.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283FAA-CBBE-4EAB-8381-671B2FC8CD11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99792" y="136525"/>
            <a:ext cx="6273800" cy="863600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Δημιουργία Τηλεδιάσκεψης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3035300" cy="4784725"/>
          </a:xfrm>
        </p:spPr>
        <p:txBody>
          <a:bodyPr/>
          <a:lstStyle/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smtClean="0">
                <a:solidFill>
                  <a:srgbClr val="002060"/>
                </a:solidFill>
              </a:rPr>
              <a:t>Μεταβείτε στη σελίδα της υπηρεσίας </a:t>
            </a:r>
            <a:r>
              <a:rPr lang="el-GR" altLang="el-GR" sz="1600" b="1" smtClean="0">
                <a:solidFill>
                  <a:srgbClr val="002060"/>
                </a:solidFill>
              </a:rPr>
              <a:t>http://meeting.sch.gr </a:t>
            </a:r>
          </a:p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smtClean="0">
                <a:solidFill>
                  <a:srgbClr val="002060"/>
                </a:solidFill>
              </a:rPr>
              <a:t>Συνδεθείτε με τα στοιχεία λογαριασμού σας στο ΠΣΔ </a:t>
            </a:r>
          </a:p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smtClean="0">
                <a:solidFill>
                  <a:srgbClr val="002060"/>
                </a:solidFill>
              </a:rPr>
              <a:t>Μετά την επιτυχή είσοδό σας στην υπηρεσία θα μεταβείτε στη σελίδα «Δημιουργήστε» από το πάνω οριζόντιο μενού.</a:t>
            </a:r>
          </a:p>
          <a:p>
            <a:pPr marL="228600" indent="-22860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l-GR" altLang="el-GR" sz="1600" smtClean="0">
                <a:solidFill>
                  <a:srgbClr val="002060"/>
                </a:solidFill>
              </a:rPr>
              <a:t>Συμπληρώστε τα στοιχεία στην φόρμα δημιουργίας νέας Τηλεδιάσκεψης.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E2C74-1EB3-476C-BD2E-5CE2AF89BD03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20485" name="Group 2"/>
          <p:cNvGrpSpPr>
            <a:grpSpLocks/>
          </p:cNvGrpSpPr>
          <p:nvPr/>
        </p:nvGrpSpPr>
        <p:grpSpPr bwMode="auto">
          <a:xfrm>
            <a:off x="3563938" y="1196975"/>
            <a:ext cx="5329237" cy="5327650"/>
            <a:chOff x="2555875" y="1341438"/>
            <a:chExt cx="5486400" cy="5391150"/>
          </a:xfrm>
        </p:grpSpPr>
        <p:pic>
          <p:nvPicPr>
            <p:cNvPr id="2048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1341438"/>
              <a:ext cx="54864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1589088"/>
              <a:ext cx="54864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73337" y="277178"/>
            <a:ext cx="6202363" cy="79216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C00000"/>
                </a:solidFill>
              </a:rPr>
              <a:t>Δημιουργία Τηλεδιάσκεψης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9900" y="1341438"/>
            <a:ext cx="3957638" cy="4784725"/>
          </a:xfrm>
        </p:spPr>
        <p:txBody>
          <a:bodyPr/>
          <a:lstStyle/>
          <a:p>
            <a:pPr eaLnBrk="1" hangingPunct="1"/>
            <a:endParaRPr lang="el-GR" altLang="el-GR" sz="1800" smtClean="0">
              <a:solidFill>
                <a:srgbClr val="002060"/>
              </a:solidFill>
            </a:endParaRPr>
          </a:p>
          <a:p>
            <a:pPr eaLnBrk="1" hangingPunct="1"/>
            <a:endParaRPr lang="el-GR" altLang="el-GR" sz="1800" smtClean="0">
              <a:solidFill>
                <a:srgbClr val="002060"/>
              </a:solidFill>
            </a:endParaRPr>
          </a:p>
          <a:p>
            <a:pPr eaLnBrk="1" hangingPunct="1"/>
            <a:endParaRPr lang="el-GR" altLang="el-GR" sz="1800" smtClean="0">
              <a:solidFill>
                <a:srgbClr val="002060"/>
              </a:solidFill>
            </a:endParaRPr>
          </a:p>
          <a:p>
            <a:pPr eaLnBrk="1" hangingPunct="1"/>
            <a:r>
              <a:rPr lang="el-GR" altLang="el-GR" sz="1800" smtClean="0">
                <a:solidFill>
                  <a:srgbClr val="002060"/>
                </a:solidFill>
              </a:rPr>
              <a:t>Η έναρξη της τηλεδιάσκεψης πρέπει να είναι </a:t>
            </a:r>
            <a:r>
              <a:rPr lang="el-GR" altLang="el-GR" sz="1800" b="1" smtClean="0">
                <a:solidFill>
                  <a:srgbClr val="002060"/>
                </a:solidFill>
              </a:rPr>
              <a:t>τουλάχιστον 15 λεπτά </a:t>
            </a:r>
            <a:r>
              <a:rPr lang="el-GR" altLang="el-GR" sz="1800" smtClean="0">
                <a:solidFill>
                  <a:srgbClr val="002060"/>
                </a:solidFill>
              </a:rPr>
              <a:t>μετά την τρέχουσα ημερομηνία και ώρα</a:t>
            </a:r>
          </a:p>
          <a:p>
            <a:pPr eaLnBrk="1" hangingPunct="1"/>
            <a:r>
              <a:rPr lang="el-GR" altLang="el-GR" sz="1800" smtClean="0">
                <a:solidFill>
                  <a:srgbClr val="002060"/>
                </a:solidFill>
              </a:rPr>
              <a:t>Το σύστημα δεν θα σας αφήσει να βάλετε ημερομηνία και ώρα έναρξης που συμπίπτει με άλλη δική σας τηλεδιάσκεψη. </a:t>
            </a:r>
          </a:p>
          <a:p>
            <a:pPr eaLnBrk="1" hangingPunct="1"/>
            <a:endParaRPr lang="el-GR" altLang="el-GR" sz="1800" smtClean="0">
              <a:solidFill>
                <a:srgbClr val="002060"/>
              </a:solidFill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D7CC03-C9F2-40FE-9BF1-BE89B717E974}" type="slidenum">
              <a:rPr lang="el-GR" altLang="el-GR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55435" r="37245" b="38863"/>
          <a:stretch>
            <a:fillRect/>
          </a:stretch>
        </p:blipFill>
        <p:spPr bwMode="auto">
          <a:xfrm>
            <a:off x="468313" y="1539875"/>
            <a:ext cx="38560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97013"/>
            <a:ext cx="3771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ontent Placeholder 2"/>
          <p:cNvSpPr txBox="1">
            <a:spLocks/>
          </p:cNvSpPr>
          <p:nvPr/>
        </p:nvSpPr>
        <p:spPr bwMode="auto">
          <a:xfrm>
            <a:off x="4749800" y="1412875"/>
            <a:ext cx="41608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 sz="1800" b="0">
              <a:solidFill>
                <a:srgbClr val="002060"/>
              </a:solidFill>
            </a:endParaRPr>
          </a:p>
          <a:p>
            <a:pPr eaLnBrk="1" hangingPunct="1"/>
            <a:endParaRPr lang="el-GR" altLang="el-GR" sz="1800" b="0">
              <a:solidFill>
                <a:srgbClr val="002060"/>
              </a:solidFill>
            </a:endParaRPr>
          </a:p>
          <a:p>
            <a:pPr eaLnBrk="1" hangingPunct="1"/>
            <a:endParaRPr lang="el-GR" altLang="el-GR" sz="1800" b="0">
              <a:solidFill>
                <a:srgbClr val="002060"/>
              </a:solidFill>
            </a:endParaRPr>
          </a:p>
          <a:p>
            <a:pPr eaLnBrk="1" hangingPunct="1"/>
            <a:endParaRPr lang="el-GR" altLang="el-GR" sz="1800" b="0">
              <a:solidFill>
                <a:srgbClr val="002060"/>
              </a:solidFill>
            </a:endParaRPr>
          </a:p>
          <a:p>
            <a:pPr eaLnBrk="1" hangingPunct="1"/>
            <a:r>
              <a:rPr lang="el-GR" altLang="el-GR" sz="1800" b="0">
                <a:solidFill>
                  <a:srgbClr val="002060"/>
                </a:solidFill>
              </a:rPr>
              <a:t>Δημιουργήστε τρεις τηλεδιασκέψεις με κάθε έναν από τους διαφορετικούς τρόπους συμμετοχής</a:t>
            </a:r>
          </a:p>
          <a:p>
            <a:pPr eaLnBrk="1" hangingPunct="1"/>
            <a:r>
              <a:rPr lang="el-GR" altLang="el-GR" sz="1800" b="0">
                <a:solidFill>
                  <a:srgbClr val="002060"/>
                </a:solidFill>
              </a:rPr>
              <a:t>Στην πρώτη τηλεδιάσκεψη ορίστε ως ώρα έναρξης 30 λεπτά μετά την τρέχουσα ώρα. </a:t>
            </a:r>
          </a:p>
          <a:p>
            <a:pPr eaLnBrk="1" hangingPunct="1"/>
            <a:r>
              <a:rPr lang="el-GR" altLang="el-GR" sz="1800" b="0">
                <a:solidFill>
                  <a:srgbClr val="002060"/>
                </a:solidFill>
              </a:rPr>
              <a:t>Για κάθε επόμενη τηλεδιάσκεψη που θα δημιουργήσετε ορίστε ώρα έναρξης η οποία έπεται την ώρα λήξης της προηγούμενης.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7766</TotalTime>
  <Words>872</Words>
  <Application>Microsoft Office PowerPoint</Application>
  <PresentationFormat>On-screen Show (4:3)</PresentationFormat>
  <Paragraphs>176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Πανελλήνιο Σχολικό Δίκτυο  Υπηρεσία Τηλεδιασκέψεων και  Υπηρεσία Ζωντανών Ηλεκτρονικών Μαθημάτων </vt:lpstr>
      <vt:lpstr>Εισαγωγή</vt:lpstr>
      <vt:lpstr>PowerPoint Presentation</vt:lpstr>
      <vt:lpstr>Εισαγωγή</vt:lpstr>
      <vt:lpstr>Στοιχεία χρήσης</vt:lpstr>
      <vt:lpstr>Προτάσεις Χρήσης</vt:lpstr>
      <vt:lpstr>Τρόποι Συμμετοχής σε Τηλεδιάσκεψη</vt:lpstr>
      <vt:lpstr>Δημιουργία Τηλεδιάσκεψης</vt:lpstr>
      <vt:lpstr>Δημιουργία Τηλεδιάσκεψης</vt:lpstr>
      <vt:lpstr>Δήλωση Συμμετοχής σε Τηλεδιάσκεψη</vt:lpstr>
      <vt:lpstr>Δήλωση Συμμετοχής σε Τηλεδιάσκεψη</vt:lpstr>
      <vt:lpstr>Δήλωση Συμμετοχής σε Τηλεδιάσκεψη</vt:lpstr>
      <vt:lpstr>Δήλωση Συμμετοχής σε Τηλεδιάσκεψη</vt:lpstr>
      <vt:lpstr>Δήλωση Συμμετοχής σε Τηλεδιάσκεψη</vt:lpstr>
      <vt:lpstr>Δήλωση Συμμετοχής σε Τηλεδιάσκεψη</vt:lpstr>
      <vt:lpstr>Έναρξη Τηλεδιάσκεψης</vt:lpstr>
      <vt:lpstr>Έναρξη Τηλεδιάσκεψης</vt:lpstr>
      <vt:lpstr>Διαγραφή Τηλεδιάσκεψης</vt:lpstr>
      <vt:lpstr>PowerPoint Presentation</vt:lpstr>
      <vt:lpstr>Εισαγωγή</vt:lpstr>
      <vt:lpstr>Χρήση</vt:lpstr>
      <vt:lpstr>Δημιουργία Ηλεκτρονικού Μαθήματος</vt:lpstr>
      <vt:lpstr>Πρόγραμμα Μαθημάτων</vt:lpstr>
      <vt:lpstr>Σύγχρονο μέρος στο Big Blue Button</vt:lpstr>
      <vt:lpstr>PowerPoint Presentation</vt:lpstr>
    </vt:vector>
  </TitlesOfParts>
  <Company>UoA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[Ε1] – Τίτλος Ενότητας  [Ε1.1] – Τίτλος Υποενότητας</dc:title>
  <dc:creator>Thomas Zarouchas</dc:creator>
  <cp:lastModifiedBy>Admin</cp:lastModifiedBy>
  <cp:revision>1034</cp:revision>
  <cp:lastPrinted>2019-05-31T11:00:53Z</cp:lastPrinted>
  <dcterms:created xsi:type="dcterms:W3CDTF">2007-12-20T09:49:41Z</dcterms:created>
  <dcterms:modified xsi:type="dcterms:W3CDTF">2020-06-02T09:31:14Z</dcterms:modified>
</cp:coreProperties>
</file>